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</p:sldMasterIdLst>
  <p:notesMasterIdLst>
    <p:notesMasterId r:id="rId20"/>
  </p:notesMasterIdLst>
  <p:handoutMasterIdLst>
    <p:handoutMasterId r:id="rId21"/>
  </p:handoutMasterIdLst>
  <p:sldIdLst>
    <p:sldId id="274" r:id="rId3"/>
    <p:sldId id="270" r:id="rId4"/>
    <p:sldId id="266" r:id="rId5"/>
    <p:sldId id="260" r:id="rId6"/>
    <p:sldId id="267" r:id="rId7"/>
    <p:sldId id="268" r:id="rId8"/>
    <p:sldId id="261" r:id="rId9"/>
    <p:sldId id="265" r:id="rId10"/>
    <p:sldId id="262" r:id="rId11"/>
    <p:sldId id="263" r:id="rId12"/>
    <p:sldId id="264" r:id="rId13"/>
    <p:sldId id="273" r:id="rId14"/>
    <p:sldId id="275" r:id="rId15"/>
    <p:sldId id="276" r:id="rId16"/>
    <p:sldId id="271" r:id="rId17"/>
    <p:sldId id="269" r:id="rId18"/>
    <p:sldId id="277" r:id="rId19"/>
  </p:sldIdLst>
  <p:sldSz cx="9144000" cy="6858000" type="screen4x3"/>
  <p:notesSz cx="6797675" cy="9926638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24DB"/>
    <a:srgbClr val="F28C00"/>
    <a:srgbClr val="00003E"/>
    <a:srgbClr val="365F91"/>
    <a:srgbClr val="CCCCCC"/>
    <a:srgbClr val="FF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69" autoAdjust="0"/>
    <p:restoredTop sz="62814" autoAdjust="0"/>
  </p:normalViewPr>
  <p:slideViewPr>
    <p:cSldViewPr showGuides="1">
      <p:cViewPr varScale="1">
        <p:scale>
          <a:sx n="90" d="100"/>
          <a:sy n="90" d="100"/>
        </p:scale>
        <p:origin x="3948" y="90"/>
      </p:cViewPr>
      <p:guideLst>
        <p:guide orient="horz" pos="204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520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6CAB27-B50E-AB45-8F83-A01232548A9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68670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BD6D68-5330-C349-A09A-BF48620A8F8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72726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altLang="de-DE" b="1" dirty="0" smtClean="0"/>
              <a:t>Die Erde </a:t>
            </a:r>
            <a:r>
              <a:rPr lang="mr-IN" altLang="de-DE" b="1" dirty="0" smtClean="0"/>
              <a:t>–</a:t>
            </a:r>
            <a:r>
              <a:rPr lang="de-CH" altLang="de-DE" b="1" dirty="0" smtClean="0"/>
              <a:t> der </a:t>
            </a:r>
            <a:r>
              <a:rPr lang="de-CH" altLang="de-DE" b="1" smtClean="0"/>
              <a:t>blaue Planet</a:t>
            </a:r>
            <a:endParaRPr lang="de-CH" altLang="de-DE" b="1" dirty="0" smtClean="0"/>
          </a:p>
          <a:p>
            <a:pPr>
              <a:buFont typeface="Arial" charset="0"/>
              <a:buNone/>
              <a:defRPr/>
            </a:pPr>
            <a:r>
              <a:rPr lang="de-CH" altLang="de-DE" dirty="0" smtClean="0"/>
              <a:t>R</a:t>
            </a:r>
            <a:r>
              <a:rPr lang="de-DE" altLang="de-DE" dirty="0" smtClean="0"/>
              <a:t>und 70 % der Erdoberfläche sind mit Wasser bedeckt, davon sind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dirty="0" smtClean="0"/>
              <a:t>97 % Salzwasser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dirty="0" smtClean="0"/>
              <a:t>3 % </a:t>
            </a:r>
            <a:r>
              <a:rPr lang="de-DE" altLang="de-DE" dirty="0" err="1" smtClean="0"/>
              <a:t>Süsswasser</a:t>
            </a:r>
            <a:r>
              <a:rPr lang="de-DE" altLang="de-DE" dirty="0" smtClean="0"/>
              <a:t>		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&gt; 2 % in gefrorener Form als Gletscher oder an den Polen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&lt; 1 % steht uns zur Nutzung als Trinkwasser zur Verfügung</a:t>
            </a:r>
            <a:endParaRPr lang="de-DE" altLang="de-DE" dirty="0"/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E949F620-61CD-A24B-A93B-08A030C10511}" type="slidenum">
              <a:rPr lang="de-CH" altLang="de-DE" sz="1200">
                <a:solidFill>
                  <a:schemeClr val="tx1"/>
                </a:solidFill>
              </a:rPr>
              <a:pPr/>
              <a:t>1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74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 smtClean="0"/>
              <a:t>Wasser </a:t>
            </a:r>
            <a:r>
              <a:rPr lang="mr-IN" altLang="de-DE" b="1" dirty="0" smtClean="0"/>
              <a:t>–</a:t>
            </a:r>
            <a:r>
              <a:rPr lang="de-DE" altLang="de-DE" b="1" dirty="0" smtClean="0"/>
              <a:t> wichtiger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b="1" dirty="0" smtClean="0"/>
              <a:t>Transportweg</a:t>
            </a:r>
            <a:endParaRPr lang="de-DE" altLang="de-DE" b="1" dirty="0"/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dirty="0" smtClean="0"/>
              <a:t>Faktor </a:t>
            </a:r>
            <a:r>
              <a:rPr lang="de-DE" altLang="de-DE" dirty="0"/>
              <a:t>für die </a:t>
            </a:r>
            <a:r>
              <a:rPr lang="de-DE" altLang="de-DE" b="1" dirty="0" smtClean="0"/>
              <a:t>Industrie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b="1" dirty="0" smtClean="0"/>
              <a:t>Stromproduzent</a:t>
            </a:r>
            <a:r>
              <a:rPr lang="de-DE" altLang="de-DE" dirty="0" smtClean="0"/>
              <a:t> (Etwas mehr als die Hälfte des Stroms wird mit Wasserkraftwerken erzeugt.)</a:t>
            </a:r>
            <a:endParaRPr lang="de-DE" altLang="de-DE" dirty="0"/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1FEAD416-D2E4-604F-A1E3-60FD2FEF7273}" type="slidenum">
              <a:rPr lang="de-CH" altLang="de-DE" sz="1200">
                <a:solidFill>
                  <a:schemeClr val="tx1"/>
                </a:solidFill>
              </a:rPr>
              <a:pPr/>
              <a:t>10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altLang="de-DE" b="1" dirty="0" smtClean="0"/>
              <a:t>Die Schweiz, Wasserreservoir Europas</a:t>
            </a:r>
          </a:p>
          <a:p>
            <a:pPr>
              <a:defRPr/>
            </a:pPr>
            <a:endParaRPr lang="de-CH" altLang="de-DE" dirty="0" smtClean="0"/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6 % der Süsswasservorräte Europas lagern in der Schweiz, obwohl der Schweizer Flächenanteil nur 0,4 % entspricht.</a:t>
            </a:r>
          </a:p>
          <a:p>
            <a:pPr>
              <a:defRPr/>
            </a:pPr>
            <a:endParaRPr lang="de-CH" altLang="de-DE" dirty="0" smtClean="0"/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Das Wasser unserer Flüsse fliesst durch viele Länder in verschiedene Meere: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/>
              <a:t>Rhein	</a:t>
            </a:r>
            <a:r>
              <a:rPr lang="de-CH" altLang="de-DE" dirty="0" smtClean="0">
                <a:sym typeface="Wingdings" charset="2"/>
              </a:rPr>
              <a:t> Nordsee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Rhone	 Mittelmeer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Ticino	 Mittelmeer/Adria (via Po)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Inn		 Schwarzes Meer (via Donau)</a:t>
            </a:r>
          </a:p>
          <a:p>
            <a:pPr>
              <a:defRPr/>
            </a:pPr>
            <a:endParaRPr lang="de-CH" altLang="de-DE" dirty="0" smtClean="0">
              <a:sym typeface="Wingdings" charset="2"/>
            </a:endParaRP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Nordsee 68 %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Mittelmeer 28 %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Schwarzes Meer 4 %</a:t>
            </a:r>
            <a:endParaRPr lang="de-CH" altLang="de-DE" dirty="0"/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BCAE7CB2-E324-D34C-BB54-5AFB46DB117A}" type="slidenum">
              <a:rPr lang="de-CH" altLang="de-DE" sz="1200">
                <a:solidFill>
                  <a:schemeClr val="tx1"/>
                </a:solidFill>
              </a:rPr>
              <a:pPr/>
              <a:t>11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CH" altLang="de-DE" dirty="0" smtClean="0"/>
              <a:t>Bei Bedarf kann diese politische Europakarte mit</a:t>
            </a:r>
            <a:r>
              <a:rPr lang="de-CH" altLang="de-DE" baseline="0" dirty="0" smtClean="0"/>
              <a:t> Flüssen eingesetzt werden, um zu zeigen,</a:t>
            </a:r>
            <a:r>
              <a:rPr lang="de-CH" altLang="de-DE" dirty="0" smtClean="0"/>
              <a:t> </a:t>
            </a:r>
            <a:r>
              <a:rPr lang="de-CH" altLang="de-DE" dirty="0"/>
              <a:t>wohin unsere Flüsse fliessen</a:t>
            </a:r>
            <a:r>
              <a:rPr lang="de-CH" altLang="de-DE" dirty="0" smtClean="0"/>
              <a:t>.</a:t>
            </a:r>
          </a:p>
          <a:p>
            <a:pPr marL="171450" lvl="0" indent="-171450">
              <a:buFont typeface="Arial" charset="0"/>
              <a:buChar char="•"/>
              <a:defRPr/>
            </a:pPr>
            <a:r>
              <a:rPr lang="de-CH" altLang="de-DE" dirty="0" smtClean="0"/>
              <a:t>Rhein	</a:t>
            </a:r>
            <a:r>
              <a:rPr lang="de-CH" altLang="de-DE" dirty="0" smtClean="0">
                <a:sym typeface="Wingdings" charset="2"/>
              </a:rPr>
              <a:t> Nordsee</a:t>
            </a:r>
          </a:p>
          <a:p>
            <a:pPr marL="171450" lvl="0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Rhone	 Mittelmeer</a:t>
            </a:r>
          </a:p>
          <a:p>
            <a:pPr marL="171450" lvl="0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Ticino	 Mittelmeer/Adria (via Po)</a:t>
            </a:r>
          </a:p>
          <a:p>
            <a:pPr marL="171450" lvl="0" indent="-171450">
              <a:buFont typeface="Arial" charset="0"/>
              <a:buChar char="•"/>
              <a:defRPr/>
            </a:pPr>
            <a:r>
              <a:rPr lang="de-CH" altLang="de-DE" dirty="0" smtClean="0">
                <a:sym typeface="Wingdings" charset="2"/>
              </a:rPr>
              <a:t>Inn	 Schwarzes Meer (via Donau)</a:t>
            </a:r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D9DB2FD5-CF5B-514E-9372-2D90CF032C58}" type="slidenum">
              <a:rPr lang="de-CH" altLang="de-DE" sz="1200">
                <a:solidFill>
                  <a:schemeClr val="tx1"/>
                </a:solidFill>
              </a:rPr>
              <a:pPr/>
              <a:t>12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20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Die global verfügbaren Wassermengen werden genutzt durch</a:t>
            </a:r>
          </a:p>
          <a:p>
            <a:pPr marL="171450" indent="-171450">
              <a:buFont typeface="Arial" charset="0"/>
              <a:buChar char="•"/>
            </a:pP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die Landwirtschaft: 70 %</a:t>
            </a:r>
          </a:p>
          <a:p>
            <a:pPr marL="171450" indent="-171450">
              <a:buFont typeface="Arial" charset="0"/>
              <a:buChar char="•"/>
            </a:pP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die Industrie: 22%</a:t>
            </a:r>
          </a:p>
          <a:p>
            <a:pPr marL="171450" indent="-171450">
              <a:buFont typeface="Arial" charset="0"/>
              <a:buChar char="•"/>
            </a:pP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die Haushalte: 8%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D6D68-5330-C349-A09A-BF48620A8F84}" type="slidenum">
              <a:rPr lang="de-CH" altLang="de-DE" smtClean="0"/>
              <a:pPr>
                <a:defRPr/>
              </a:pPr>
              <a:t>13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38404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D6D68-5330-C349-A09A-BF48620A8F84}" type="slidenum">
              <a:rPr lang="de-CH" altLang="de-DE" smtClean="0"/>
              <a:pPr>
                <a:defRPr/>
              </a:pPr>
              <a:t>14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7088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altLang="de-DE" b="1" dirty="0"/>
              <a:t>Wasserverbrauch </a:t>
            </a:r>
            <a:r>
              <a:rPr lang="de-CH" altLang="de-DE" b="1" dirty="0" smtClean="0"/>
              <a:t>privater Haushalt</a:t>
            </a:r>
          </a:p>
          <a:p>
            <a:pPr>
              <a:defRPr/>
            </a:pPr>
            <a:r>
              <a:rPr lang="de-CH" altLang="de-DE" b="1" dirty="0" smtClean="0">
                <a:sym typeface="Wingdings"/>
              </a:rPr>
              <a:t> alles bestes Trinkwasser!</a:t>
            </a:r>
            <a:endParaRPr lang="de-CH" altLang="de-DE" b="1" dirty="0"/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/>
              <a:t>Toilette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Dusche/Bad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Kochen</a:t>
            </a:r>
            <a:endParaRPr lang="de-CH" altLang="de-DE" dirty="0"/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Waschmaschine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Garten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Pool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...</a:t>
            </a:r>
            <a:endParaRPr lang="de-CH" altLang="de-DE" dirty="0"/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D6AF431B-D02C-A847-B8BA-70EA0D75EB6B}" type="slidenum">
              <a:rPr lang="de-CH" altLang="de-DE" sz="1200">
                <a:solidFill>
                  <a:schemeClr val="tx1"/>
                </a:solidFill>
              </a:rPr>
              <a:pPr/>
              <a:t>15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83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altLang="de-DE" b="1" dirty="0"/>
              <a:t>Wasserverbrauch </a:t>
            </a:r>
            <a:r>
              <a:rPr lang="mr-IN" altLang="de-DE" b="1" dirty="0" smtClean="0"/>
              <a:t>–</a:t>
            </a:r>
            <a:r>
              <a:rPr lang="de-CH" altLang="de-DE" b="1" dirty="0" smtClean="0"/>
              <a:t> Trinkwasser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Jährlich werden in der Schweiz ca. 1 Milliarde Kubikmeter Trinkwasser gefördert.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Vom jährlichen Niederschlag werden ca. 2% für die Trinkwasserversorgung genutzt.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CH" altLang="de-DE" dirty="0" smtClean="0"/>
              <a:t>Trinkwasserressourcen: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40 % Quellen (Grundwasser)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40 % hochgepumpte Grundwasserströme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20 % Oberflächenwasser (See- und Flusswasser)</a:t>
            </a:r>
            <a:endParaRPr lang="de-DE" altLang="de-DE" dirty="0"/>
          </a:p>
        </p:txBody>
      </p:sp>
      <p:sp>
        <p:nvSpPr>
          <p:cNvPr id="4505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011F4B62-E09D-C142-BABB-8A7BECD4BBBF}" type="slidenum">
              <a:rPr lang="de-CH" altLang="de-DE" sz="1200">
                <a:solidFill>
                  <a:schemeClr val="tx1"/>
                </a:solidFill>
              </a:rPr>
              <a:pPr/>
              <a:t>16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1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D6D68-5330-C349-A09A-BF48620A8F84}" type="slidenum">
              <a:rPr lang="de-CH" altLang="de-DE" smtClean="0"/>
              <a:pPr>
                <a:defRPr/>
              </a:pPr>
              <a:t>17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9547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 dirty="0"/>
              <a:t>Wasser </a:t>
            </a:r>
            <a:r>
              <a:rPr lang="mr-IN" altLang="de-DE" b="1" dirty="0">
                <a:ea typeface="Mangal" charset="0"/>
              </a:rPr>
              <a:t>–</a:t>
            </a:r>
            <a:r>
              <a:rPr lang="de-DE" altLang="de-DE" b="1" dirty="0"/>
              <a:t> fast überall frei </a:t>
            </a:r>
            <a:r>
              <a:rPr lang="de-DE" altLang="de-DE" b="1" dirty="0" smtClean="0"/>
              <a:t>zugänglich, sauber, günstig</a:t>
            </a:r>
            <a:endParaRPr lang="de-DE" altLang="de-DE" b="1" dirty="0"/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F6FE9FED-1F6D-F649-BE0A-A17A35F715EB}" type="slidenum">
              <a:rPr lang="de-CH" altLang="de-DE" sz="1200">
                <a:solidFill>
                  <a:schemeClr val="tx1"/>
                </a:solidFill>
              </a:rPr>
              <a:pPr/>
              <a:t>2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/>
              <a:t>Wasser </a:t>
            </a:r>
            <a:r>
              <a:rPr lang="mr-IN" altLang="de-DE" b="1">
                <a:ea typeface="Mangal" charset="0"/>
              </a:rPr>
              <a:t>–</a:t>
            </a:r>
            <a:r>
              <a:rPr lang="de-DE" altLang="de-DE" b="1"/>
              <a:t> Vergnügen und Erholung im Sommer</a:t>
            </a:r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93B32E63-9FC9-5846-B3FA-389AFD151259}" type="slidenum">
              <a:rPr lang="de-CH" altLang="de-DE" sz="1200">
                <a:solidFill>
                  <a:schemeClr val="tx1"/>
                </a:solidFill>
              </a:rPr>
              <a:pPr/>
              <a:t>3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9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/>
              <a:t>Wasser </a:t>
            </a:r>
            <a:r>
              <a:rPr lang="mr-IN" altLang="de-DE" b="1">
                <a:ea typeface="Mangal" charset="0"/>
              </a:rPr>
              <a:t>–</a:t>
            </a:r>
            <a:r>
              <a:rPr lang="de-DE" altLang="de-DE" b="1"/>
              <a:t> Vergnügen und Erholung im Sommer</a:t>
            </a:r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9649A805-72B1-1D4B-9938-FBFE5332B895}" type="slidenum">
              <a:rPr lang="de-CH" altLang="de-DE" sz="1200">
                <a:solidFill>
                  <a:schemeClr val="tx1"/>
                </a:solidFill>
              </a:rPr>
              <a:pPr/>
              <a:t>4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4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/>
              <a:t>Wasser (gefroren) </a:t>
            </a:r>
            <a:r>
              <a:rPr lang="mr-IN" altLang="de-DE" b="1">
                <a:ea typeface="Mangal" charset="0"/>
              </a:rPr>
              <a:t>–</a:t>
            </a:r>
            <a:r>
              <a:rPr lang="de-DE" altLang="de-DE" b="1"/>
              <a:t> Vergnügen und Erholung im Winter</a:t>
            </a:r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582833AF-67E7-DC48-BD55-663C8C52C839}" type="slidenum">
              <a:rPr lang="de-CH" altLang="de-DE" sz="1200">
                <a:solidFill>
                  <a:schemeClr val="tx1"/>
                </a:solidFill>
              </a:rPr>
              <a:pPr/>
              <a:t>5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/>
              <a:t>Fehlt das Wasser, hilft der Mensch nach</a:t>
            </a:r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8DF03A61-80A7-F94E-8BAC-03ACB1B8D70C}" type="slidenum">
              <a:rPr lang="de-CH" altLang="de-DE" sz="1200">
                <a:solidFill>
                  <a:schemeClr val="tx1"/>
                </a:solidFill>
              </a:rPr>
              <a:pPr/>
              <a:t>6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2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 dirty="0"/>
              <a:t>Gletscher </a:t>
            </a:r>
            <a:r>
              <a:rPr lang="mr-IN" altLang="de-DE" b="1" dirty="0" smtClean="0">
                <a:ea typeface="Mangal" charset="0"/>
              </a:rPr>
              <a:t>–</a:t>
            </a:r>
            <a:r>
              <a:rPr lang="de-CH" altLang="de-DE" b="1" dirty="0" smtClean="0">
                <a:ea typeface="Mangal" charset="0"/>
              </a:rPr>
              <a:t> Wasserreserve und </a:t>
            </a:r>
            <a:r>
              <a:rPr lang="de-DE" altLang="de-DE" b="1" dirty="0" smtClean="0"/>
              <a:t>Touristenattraktion</a:t>
            </a:r>
            <a:endParaRPr lang="de-DE" altLang="de-DE" b="1" dirty="0"/>
          </a:p>
          <a:p>
            <a:r>
              <a:rPr lang="de-DE" altLang="de-DE" dirty="0"/>
              <a:t>In den Alpen sind ca. 45 km</a:t>
            </a:r>
            <a:r>
              <a:rPr lang="de-DE" altLang="de-DE" baseline="30000" dirty="0"/>
              <a:t>3</a:t>
            </a:r>
            <a:r>
              <a:rPr lang="de-DE" altLang="de-DE" dirty="0"/>
              <a:t> Wasser in den Gletschern gespeichert.</a:t>
            </a:r>
          </a:p>
          <a:p>
            <a:r>
              <a:rPr lang="de-DE" altLang="de-DE" dirty="0"/>
              <a:t>Dies entspricht ca. dem Wasser von Neuenburger-, Vierwaldstätter- und Zürichsee.</a:t>
            </a:r>
          </a:p>
        </p:txBody>
      </p:sp>
      <p:sp>
        <p:nvSpPr>
          <p:cNvPr id="2867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531F7038-19D1-6D45-AEB6-02DAAE82C12D}" type="slidenum">
              <a:rPr lang="de-CH" altLang="de-DE" sz="1200">
                <a:solidFill>
                  <a:schemeClr val="tx1"/>
                </a:solidFill>
              </a:rPr>
              <a:pPr/>
              <a:t>7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3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 dirty="0"/>
              <a:t>Seen </a:t>
            </a:r>
            <a:r>
              <a:rPr lang="mr-IN" altLang="de-DE" b="1" dirty="0">
                <a:ea typeface="Mangal" charset="0"/>
              </a:rPr>
              <a:t>–</a:t>
            </a:r>
            <a:r>
              <a:rPr lang="de-CH" altLang="de-DE" b="1" dirty="0">
                <a:ea typeface="Mangal" charset="0"/>
                <a:cs typeface="Mangal" charset="0"/>
              </a:rPr>
              <a:t> </a:t>
            </a:r>
            <a:r>
              <a:rPr lang="de-CH" altLang="de-DE" b="1" dirty="0" smtClean="0">
                <a:ea typeface="Mangal" charset="0"/>
                <a:cs typeface="Mangal" charset="0"/>
              </a:rPr>
              <a:t>Wasserreserve und </a:t>
            </a:r>
            <a:r>
              <a:rPr lang="de-DE" altLang="de-DE" b="1" dirty="0" smtClean="0"/>
              <a:t>Touristenattraktion</a:t>
            </a:r>
            <a:endParaRPr lang="de-DE" altLang="de-DE" b="1" dirty="0"/>
          </a:p>
          <a:p>
            <a:r>
              <a:rPr lang="de-DE" altLang="de-DE" dirty="0"/>
              <a:t>Die 1‘484 Seen in der Schweiz enthalten ca. 132 km</a:t>
            </a:r>
            <a:r>
              <a:rPr lang="de-DE" altLang="de-DE" baseline="30000" dirty="0"/>
              <a:t>3</a:t>
            </a:r>
            <a:r>
              <a:rPr lang="de-DE" altLang="de-DE" dirty="0"/>
              <a:t> Wasser.</a:t>
            </a:r>
          </a:p>
        </p:txBody>
      </p:sp>
      <p:sp>
        <p:nvSpPr>
          <p:cNvPr id="3072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C1FFF228-744C-8842-A57B-2D96865F1151}" type="slidenum">
              <a:rPr lang="de-CH" altLang="de-DE" sz="1200">
                <a:solidFill>
                  <a:schemeClr val="tx1"/>
                </a:solidFill>
              </a:rPr>
              <a:pPr/>
              <a:t>8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2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b="1" dirty="0"/>
              <a:t>Wasserfälle </a:t>
            </a:r>
            <a:r>
              <a:rPr lang="mr-IN" altLang="de-DE" b="1" dirty="0">
                <a:ea typeface="Mangal" charset="0"/>
              </a:rPr>
              <a:t>–</a:t>
            </a:r>
            <a:r>
              <a:rPr lang="de-DE" altLang="de-DE" b="1" dirty="0"/>
              <a:t> Touristenattraktion (Rheinfall)</a:t>
            </a:r>
          </a:p>
        </p:txBody>
      </p:sp>
      <p:sp>
        <p:nvSpPr>
          <p:cNvPr id="3277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0A48935B-4CAA-974C-8949-D5E50DB4F757}" type="slidenum">
              <a:rPr lang="de-CH" altLang="de-DE" sz="1200">
                <a:solidFill>
                  <a:schemeClr val="tx1"/>
                </a:solidFill>
              </a:rPr>
              <a:pPr/>
              <a:t>9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0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13D3E-D0D4-C34C-950F-E897FAD93E3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816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4313"/>
            <a:ext cx="82296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7BF53-3E8E-3949-B76D-748C44B35CB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560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70700" y="203200"/>
            <a:ext cx="2273300" cy="580707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038" y="203200"/>
            <a:ext cx="6672262" cy="58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A740-8CB8-1242-B6CC-F973AD92D6D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04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8461375" y="61913"/>
            <a:ext cx="1857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97EA0-A4A7-5D49-8F67-B7EEBB2DEDA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410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5D47-6905-C144-B50D-A0B0FEC7257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019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88485-ABB8-044A-944E-1769F8E81C3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496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AAAD5-14AD-8844-9FB5-9D0E6AC1D37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640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0AFE5-9CD7-4F45-A81E-235952EAD66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665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18B9-D523-EA41-9173-C23B8437A9B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45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E4722-8637-5F4B-9678-AE5F60A0D34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41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3FD4-1D92-5745-986E-EC59658BFF2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280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 userDrawn="1"/>
        </p:nvSpPr>
        <p:spPr bwMode="auto">
          <a:xfrm>
            <a:off x="0" y="1588"/>
            <a:ext cx="9144000" cy="144462"/>
          </a:xfrm>
          <a:prstGeom prst="rect">
            <a:avLst/>
          </a:prstGeom>
          <a:solidFill>
            <a:srgbClr val="F28C00"/>
          </a:solidFill>
          <a:ln>
            <a:noFill/>
          </a:ln>
          <a:effectLst/>
        </p:spPr>
        <p:txBody>
          <a:bodyPr lIns="54000" tIns="10800" rIns="54000" bIns="1080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CH" sz="800" dirty="0" smtClean="0">
                <a:solidFill>
                  <a:schemeClr val="bg1"/>
                </a:solidFill>
                <a:latin typeface="Calibri" pitchFamily="34" charset="0"/>
              </a:rPr>
              <a:t>01 / Wasser und Hygiene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-maps.com/m/europa/suitzerland/suisse/suisse25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-maps.com/m/europa/europemax/europemax20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88913"/>
            <a:ext cx="9144000" cy="66690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1536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4745" r="7532" b="7532"/>
          <a:stretch>
            <a:fillRect/>
          </a:stretch>
        </p:blipFill>
        <p:spPr bwMode="auto">
          <a:xfrm>
            <a:off x="1277745" y="188640"/>
            <a:ext cx="6588511" cy="663482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850" y="2217345"/>
            <a:ext cx="8496300" cy="2723823"/>
          </a:xfrm>
          <a:prstGeom prst="rect">
            <a:avLst/>
          </a:prstGeom>
          <a:solidFill>
            <a:srgbClr val="0432FF">
              <a:alpha val="50196"/>
            </a:srgb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Die Erde </a:t>
            </a:r>
            <a:r>
              <a:rPr lang="mr-IN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de-CH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der blaue Planet</a:t>
            </a:r>
          </a:p>
          <a:p>
            <a:pPr algn="ctr">
              <a:lnSpc>
                <a:spcPct val="150000"/>
              </a:lnSpc>
            </a:pPr>
            <a:r>
              <a:rPr lang="de-CH" altLang="de-DE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und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70 % 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der Erdoberfläche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sind mit 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bedeckt,</a:t>
            </a:r>
          </a:p>
          <a:p>
            <a:pPr algn="ctr"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avon sind</a:t>
            </a:r>
          </a:p>
          <a:p>
            <a:pPr algn="ctr">
              <a:lnSpc>
                <a:spcPct val="150000"/>
              </a:lnSpc>
            </a:pPr>
            <a:r>
              <a:rPr lang="de-CH" sz="1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97 % Salzwasser</a:t>
            </a:r>
          </a:p>
          <a:p>
            <a:pPr algn="ctr">
              <a:lnSpc>
                <a:spcPct val="150000"/>
              </a:lnSpc>
            </a:pPr>
            <a:r>
              <a:rPr lang="de-CH" sz="1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3 % Süsswasser </a:t>
            </a:r>
            <a:r>
              <a:rPr lang="de-CH" sz="1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(Trinkwasser: weniger als 1 %)</a:t>
            </a:r>
            <a:endParaRPr lang="de-CH" sz="1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/>
          <a:stretch/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35022" y="476250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Gewässer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Transportwege und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Stromproduzenten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427" r="390" b="674"/>
          <a:stretch/>
        </p:blipFill>
        <p:spPr bwMode="auto">
          <a:xfrm>
            <a:off x="0" y="199880"/>
            <a:ext cx="9144000" cy="666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feld 3"/>
          <p:cNvSpPr txBox="1">
            <a:spLocks noChangeArrowheads="1"/>
          </p:cNvSpPr>
          <p:nvPr/>
        </p:nvSpPr>
        <p:spPr bwMode="auto">
          <a:xfrm>
            <a:off x="323850" y="6524625"/>
            <a:ext cx="2259330" cy="92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600" dirty="0">
                <a:latin typeface="Arial" charset="0"/>
              </a:rPr>
              <a:t>Karte: </a:t>
            </a:r>
            <a:r>
              <a:rPr lang="de-DE" altLang="de-DE" sz="600" dirty="0">
                <a:latin typeface="Arial" charset="0"/>
                <a:hlinkClick r:id="rId4"/>
              </a:rPr>
              <a:t>http://</a:t>
            </a:r>
            <a:r>
              <a:rPr lang="de-DE" altLang="de-DE" sz="600" dirty="0" smtClean="0">
                <a:latin typeface="Arial" charset="0"/>
                <a:hlinkClick r:id="rId4"/>
              </a:rPr>
              <a:t>d-maps.com/m/europa/suitzerland/suisse/suisse25.gif</a:t>
            </a:r>
            <a:endParaRPr lang="de-DE" altLang="de-DE" sz="600" dirty="0"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2975" y="476250"/>
            <a:ext cx="820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Die Schweiz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Wasserreservoir Europas</a:t>
            </a:r>
            <a:endParaRPr lang="de-CH" sz="2000" dirty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604" r="391" b="565"/>
          <a:stretch/>
        </p:blipFill>
        <p:spPr bwMode="auto">
          <a:xfrm>
            <a:off x="0" y="193359"/>
            <a:ext cx="9144000" cy="666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feld 3"/>
          <p:cNvSpPr txBox="1">
            <a:spLocks noChangeArrowheads="1"/>
          </p:cNvSpPr>
          <p:nvPr/>
        </p:nvSpPr>
        <p:spPr bwMode="auto">
          <a:xfrm>
            <a:off x="323850" y="6524625"/>
            <a:ext cx="309602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600" dirty="0" smtClean="0">
                <a:latin typeface="Arial" charset="0"/>
              </a:rPr>
              <a:t>Europakarte (Länder, Flüsse): </a:t>
            </a:r>
            <a:r>
              <a:rPr lang="de-DE" altLang="de-DE" sz="600" dirty="0">
                <a:latin typeface="Arial" charset="0"/>
                <a:hlinkClick r:id="rId4"/>
              </a:rPr>
              <a:t>http://d-maps.com/m/europa/europemax/europemax20.gif</a:t>
            </a:r>
            <a:r>
              <a:rPr lang="de-DE" altLang="de-DE" sz="600" dirty="0">
                <a:latin typeface="Arial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1"/>
          <a:stretch/>
        </p:blipFill>
        <p:spPr>
          <a:xfrm>
            <a:off x="-1" y="188912"/>
            <a:ext cx="9144001" cy="66690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5022" y="476672"/>
            <a:ext cx="820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Wasserverbrauch global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70 % Landwirtschaft</a:t>
            </a:r>
            <a:endParaRPr lang="de-CH" sz="2000" dirty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b="13439"/>
          <a:stretch/>
        </p:blipFill>
        <p:spPr>
          <a:xfrm>
            <a:off x="0" y="188913"/>
            <a:ext cx="9144000" cy="66690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35022" y="476250"/>
            <a:ext cx="820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Wasserverbrauch global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22 % Industrie</a:t>
            </a:r>
            <a:endParaRPr lang="de-CH" sz="2000" dirty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" b="435"/>
          <a:stretch/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5022" y="476250"/>
            <a:ext cx="820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Wasserverbrauch global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8 </a:t>
            </a:r>
            <a:r>
              <a:rPr lang="de-CH" sz="200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% Haushalt</a:t>
            </a:r>
            <a:endParaRPr lang="de-CH" sz="2000" dirty="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8" b="66"/>
          <a:stretch/>
        </p:blipFill>
        <p:spPr bwMode="auto">
          <a:xfrm>
            <a:off x="0" y="188913"/>
            <a:ext cx="9144000" cy="676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850" y="476250"/>
            <a:ext cx="8207375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Trinkwasser Schweiz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1‘000‘000‘000‘000 Liter jährlich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40 % Quellen (Grundwasser)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40 % hochgepumpte Grundwasserströme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20 % See- und Flusswasser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5"/>
          <a:stretch/>
        </p:blipFill>
        <p:spPr>
          <a:xfrm>
            <a:off x="0" y="188913"/>
            <a:ext cx="9144001" cy="666908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850" y="2510949"/>
            <a:ext cx="8496300" cy="738664"/>
          </a:xfrm>
          <a:prstGeom prst="rect">
            <a:avLst/>
          </a:prstGeom>
          <a:noFill/>
          <a:effectLst>
            <a:reflection blurRad="38100" stA="97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 </a:t>
            </a:r>
            <a:r>
              <a:rPr lang="de-CH" sz="2800" b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- das </a:t>
            </a: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Lebenselixier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b="-8"/>
          <a:stretch/>
        </p:blipFill>
        <p:spPr bwMode="auto">
          <a:xfrm>
            <a:off x="0" y="188913"/>
            <a:ext cx="9144000" cy="668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850" y="485961"/>
            <a:ext cx="8207375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ast überall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- frei zugänglich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- sauber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- günstig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7494" r="5900" b="1260"/>
          <a:stretch/>
        </p:blipFill>
        <p:spPr bwMode="auto">
          <a:xfrm>
            <a:off x="-36512" y="188913"/>
            <a:ext cx="918051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850" y="489749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Vergnügen und Erholung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im Sommer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" b="523"/>
          <a:stretch/>
        </p:blipFill>
        <p:spPr bwMode="auto">
          <a:xfrm>
            <a:off x="-36512" y="188913"/>
            <a:ext cx="9180512" cy="667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17" r="7874"/>
          <a:stretch/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850" y="476250"/>
            <a:ext cx="8207375" cy="1661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Vergnügen und Erholung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im Winter</a:t>
            </a:r>
            <a:endParaRPr lang="de-CH" sz="2000" dirty="0">
              <a:solidFill>
                <a:schemeClr val="tx1"/>
              </a:solidFill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11" r="5357" b="1502"/>
          <a:stretch/>
        </p:blipFill>
        <p:spPr bwMode="auto">
          <a:xfrm>
            <a:off x="1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-2" b="-257"/>
          <a:stretch/>
        </p:blipFill>
        <p:spPr bwMode="auto">
          <a:xfrm>
            <a:off x="0" y="188913"/>
            <a:ext cx="9159100" cy="67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850" y="482600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Gletscher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Wasserreserve und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Touristenattraktion</a:t>
            </a:r>
            <a:endParaRPr lang="de-CH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1041"/>
          <a:stretch/>
        </p:blipFill>
        <p:spPr bwMode="auto">
          <a:xfrm>
            <a:off x="0" y="188913"/>
            <a:ext cx="9144000" cy="66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19956" y="476250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Gewässer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Wasserreserve und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Touristenattraktion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1"/>
          <a:stretch/>
        </p:blipFill>
        <p:spPr bwMode="auto">
          <a:xfrm>
            <a:off x="-16469" y="188913"/>
            <a:ext cx="9160470" cy="66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0FDC1EF176014E845E9F54CA3642F8" ma:contentTypeVersion="0" ma:contentTypeDescription="Ein neues Dokument erstellen." ma:contentTypeScope="" ma:versionID="145d731639aeae1d5c3e25ebc554bc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7E31C-F057-4A5E-B21E-E445CFA01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429</Words>
  <Application>Microsoft Office PowerPoint</Application>
  <PresentationFormat>Bildschirmpräsentation (4:3)</PresentationFormat>
  <Paragraphs>117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Mangal</vt:lpstr>
      <vt:lpstr>Wingdings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kik 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ben</dc:creator>
  <cp:lastModifiedBy>Reto Braun</cp:lastModifiedBy>
  <cp:revision>102</cp:revision>
  <cp:lastPrinted>2016-12-30T19:02:00Z</cp:lastPrinted>
  <dcterms:created xsi:type="dcterms:W3CDTF">2007-06-08T08:15:33Z</dcterms:created>
  <dcterms:modified xsi:type="dcterms:W3CDTF">2017-02-20T10:46:22Z</dcterms:modified>
</cp:coreProperties>
</file>