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2"/>
  </p:sldMasterIdLst>
  <p:notesMasterIdLst>
    <p:notesMasterId r:id="rId12"/>
  </p:notesMasterIdLst>
  <p:handoutMasterIdLst>
    <p:handoutMasterId r:id="rId13"/>
  </p:handoutMasterIdLst>
  <p:sldIdLst>
    <p:sldId id="287" r:id="rId3"/>
    <p:sldId id="286" r:id="rId4"/>
    <p:sldId id="278" r:id="rId5"/>
    <p:sldId id="276" r:id="rId6"/>
    <p:sldId id="285" r:id="rId7"/>
    <p:sldId id="283" r:id="rId8"/>
    <p:sldId id="280" r:id="rId9"/>
    <p:sldId id="281" r:id="rId10"/>
    <p:sldId id="288" r:id="rId11"/>
  </p:sldIdLst>
  <p:sldSz cx="9144000" cy="6858000" type="screen4x3"/>
  <p:notesSz cx="6797675" cy="9926638"/>
  <p:defaultTextStyle>
    <a:defPPr>
      <a:defRPr lang="de-CH"/>
    </a:defPPr>
    <a:lvl1pPr algn="l" rtl="0" eaLnBrk="0" fontAlgn="base" hangingPunct="0">
      <a:spcBef>
        <a:spcPct val="0"/>
      </a:spcBef>
      <a:spcAft>
        <a:spcPct val="0"/>
      </a:spcAft>
      <a:defRPr sz="900" kern="1200">
        <a:solidFill>
          <a:srgbClr val="000099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900" kern="1200">
        <a:solidFill>
          <a:srgbClr val="000099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900" kern="1200">
        <a:solidFill>
          <a:srgbClr val="000099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900" kern="1200">
        <a:solidFill>
          <a:srgbClr val="000099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900" kern="1200">
        <a:solidFill>
          <a:srgbClr val="000099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900" kern="1200">
        <a:solidFill>
          <a:srgbClr val="000099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900" kern="1200">
        <a:solidFill>
          <a:srgbClr val="000099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900" kern="1200">
        <a:solidFill>
          <a:srgbClr val="000099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900" kern="1200">
        <a:solidFill>
          <a:srgbClr val="000099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24DB"/>
    <a:srgbClr val="F28C00"/>
    <a:srgbClr val="00003E"/>
    <a:srgbClr val="365F91"/>
    <a:srgbClr val="CCCCCC"/>
    <a:srgbClr val="FF66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064" autoAdjust="0"/>
    <p:restoredTop sz="76075" autoAdjust="0"/>
  </p:normalViewPr>
  <p:slideViewPr>
    <p:cSldViewPr showGuides="1">
      <p:cViewPr varScale="1">
        <p:scale>
          <a:sx n="110" d="100"/>
          <a:sy n="110" d="100"/>
        </p:scale>
        <p:origin x="338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137" d="100"/>
          <a:sy n="137" d="100"/>
        </p:scale>
        <p:origin x="5200" y="2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6400" cy="496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9" y="1"/>
            <a:ext cx="2946400" cy="496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4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9" y="9428164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76CAB27-B50E-AB45-8F83-A01232548A9D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494057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6400" cy="496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9" y="1"/>
            <a:ext cx="2946400" cy="496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1" y="4714876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 smtClean="0"/>
              <a:t>Textmasterformate durch Klicken bearbeiten</a:t>
            </a:r>
          </a:p>
          <a:p>
            <a:pPr lvl="1"/>
            <a:r>
              <a:rPr lang="de-CH" noProof="0" smtClean="0"/>
              <a:t>Zweite Ebene</a:t>
            </a:r>
          </a:p>
          <a:p>
            <a:pPr lvl="2"/>
            <a:r>
              <a:rPr lang="de-CH" noProof="0" smtClean="0"/>
              <a:t>Dritte Ebene</a:t>
            </a:r>
          </a:p>
          <a:p>
            <a:pPr lvl="3"/>
            <a:r>
              <a:rPr lang="de-CH" noProof="0" smtClean="0"/>
              <a:t>Vierte Ebene</a:t>
            </a:r>
          </a:p>
          <a:p>
            <a:pPr lvl="4"/>
            <a:r>
              <a:rPr lang="de-CH" noProof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4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9" y="9428164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ABD6D68-5330-C349-A09A-BF48620A8F84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4633080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6386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CH" altLang="de-DE" b="1" dirty="0" smtClean="0"/>
              <a:t>Die Erde </a:t>
            </a:r>
            <a:r>
              <a:rPr lang="mr-IN" altLang="de-DE" b="1" dirty="0" smtClean="0"/>
              <a:t>–</a:t>
            </a:r>
            <a:r>
              <a:rPr lang="de-CH" altLang="de-DE" b="1" dirty="0" smtClean="0"/>
              <a:t> der blaue Planet</a:t>
            </a:r>
          </a:p>
          <a:p>
            <a:pPr>
              <a:buFont typeface="Arial" charset="0"/>
              <a:buNone/>
              <a:defRPr/>
            </a:pPr>
            <a:r>
              <a:rPr lang="de-CH" altLang="de-DE" dirty="0" smtClean="0"/>
              <a:t>R</a:t>
            </a:r>
            <a:r>
              <a:rPr lang="de-DE" altLang="de-DE" dirty="0" smtClean="0"/>
              <a:t>und 70 % der </a:t>
            </a:r>
            <a:r>
              <a:rPr lang="de-DE" altLang="de-DE" smtClean="0"/>
              <a:t>Erdoberfläche sind mit </a:t>
            </a:r>
            <a:r>
              <a:rPr lang="de-DE" altLang="de-DE" dirty="0" smtClean="0"/>
              <a:t>Wasser bedeckt, </a:t>
            </a:r>
            <a:r>
              <a:rPr lang="de-DE" altLang="de-DE" smtClean="0"/>
              <a:t>davon sind</a:t>
            </a:r>
            <a:endParaRPr lang="de-DE" altLang="de-DE" dirty="0" smtClean="0"/>
          </a:p>
          <a:p>
            <a:pPr marL="171450" indent="-171450">
              <a:buFont typeface="Arial" charset="0"/>
              <a:buChar char="•"/>
              <a:defRPr/>
            </a:pPr>
            <a:r>
              <a:rPr lang="de-DE" altLang="de-DE" dirty="0" smtClean="0"/>
              <a:t>97 % Salzwasser</a:t>
            </a:r>
          </a:p>
          <a:p>
            <a:pPr marL="171450" indent="-171450">
              <a:buFont typeface="Arial" charset="0"/>
              <a:buChar char="•"/>
              <a:defRPr/>
            </a:pPr>
            <a:r>
              <a:rPr lang="de-DE" altLang="de-DE" dirty="0" smtClean="0"/>
              <a:t>3 % </a:t>
            </a:r>
            <a:r>
              <a:rPr lang="de-DE" altLang="de-DE" dirty="0" err="1" smtClean="0"/>
              <a:t>Süsswasser</a:t>
            </a:r>
            <a:r>
              <a:rPr lang="de-DE" altLang="de-DE" dirty="0" smtClean="0"/>
              <a:t>		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de-DE" altLang="de-DE" dirty="0" smtClean="0"/>
              <a:t>&gt; 2 % in gefrorener Form als Gletscher oder an den Polen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de-DE" altLang="de-DE" dirty="0" smtClean="0"/>
              <a:t>&lt; 1 % steht uns zur Nutzung als Trinkwasser zur Verfügung</a:t>
            </a:r>
            <a:endParaRPr lang="de-DE" altLang="de-DE" dirty="0"/>
          </a:p>
        </p:txBody>
      </p:sp>
      <p:sp>
        <p:nvSpPr>
          <p:cNvPr id="1638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900">
                <a:solidFill>
                  <a:srgbClr val="000099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rgbClr val="000099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rgbClr val="000099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rgbClr val="000099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rgbClr val="0000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9pPr>
          </a:lstStyle>
          <a:p>
            <a:fld id="{E949F620-61CD-A24B-A93B-08A030C10511}" type="slidenum">
              <a:rPr lang="de-CH" altLang="de-DE" sz="1200">
                <a:solidFill>
                  <a:schemeClr val="tx1"/>
                </a:solidFill>
              </a:rPr>
              <a:pPr/>
              <a:t>1</a:t>
            </a:fld>
            <a:endParaRPr lang="de-CH" altLang="de-DE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629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13D3E-D0D4-C34C-950F-E897FAD93E30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881682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038" y="203200"/>
            <a:ext cx="9097962" cy="719138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484313"/>
            <a:ext cx="8229600" cy="45259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7BF53-3E8E-3949-B76D-748C44B35CBF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756052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70700" y="203200"/>
            <a:ext cx="2273300" cy="580707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6038" y="203200"/>
            <a:ext cx="6672262" cy="5807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DA740-8CB8-1242-B6CC-F973AD92D6D6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10434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>
            <a:spLocks noChangeArrowheads="1"/>
          </p:cNvSpPr>
          <p:nvPr userDrawn="1"/>
        </p:nvSpPr>
        <p:spPr bwMode="auto">
          <a:xfrm>
            <a:off x="8461375" y="61913"/>
            <a:ext cx="1857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rgbClr val="000099"/>
                </a:solidFill>
                <a:latin typeface="Arial" charset="0"/>
              </a:defRPr>
            </a:lvl1pPr>
            <a:lvl2pPr marL="742950" indent="-285750">
              <a:defRPr sz="900">
                <a:solidFill>
                  <a:srgbClr val="000099"/>
                </a:solidFill>
                <a:latin typeface="Arial" charset="0"/>
              </a:defRPr>
            </a:lvl2pPr>
            <a:lvl3pPr marL="1143000" indent="-228600">
              <a:defRPr sz="900">
                <a:solidFill>
                  <a:srgbClr val="000099"/>
                </a:solidFill>
                <a:latin typeface="Arial" charset="0"/>
              </a:defRPr>
            </a:lvl3pPr>
            <a:lvl4pPr marL="1600200" indent="-228600">
              <a:defRPr sz="900">
                <a:solidFill>
                  <a:srgbClr val="000099"/>
                </a:solidFill>
                <a:latin typeface="Arial" charset="0"/>
              </a:defRPr>
            </a:lvl4pPr>
            <a:lvl5pPr marL="2057400" indent="-228600">
              <a:defRPr sz="900">
                <a:solidFill>
                  <a:srgbClr val="0000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000099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241098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4" userDrawn="1">
          <p15:clr>
            <a:srgbClr val="FBAE40"/>
          </p15:clr>
        </p15:guide>
        <p15:guide id="2" pos="5556" userDrawn="1">
          <p15:clr>
            <a:srgbClr val="FBAE40"/>
          </p15:clr>
        </p15:guide>
        <p15:guide id="3" orient="horz" pos="119" userDrawn="1">
          <p15:clr>
            <a:srgbClr val="FBAE40"/>
          </p15:clr>
        </p15:guide>
        <p15:guide id="4" orient="horz" pos="300" userDrawn="1">
          <p15:clr>
            <a:srgbClr val="FBAE40"/>
          </p15:clr>
        </p15:guide>
        <p15:guide id="5" orient="horz" pos="411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45D47-6905-C144-B50D-A0B0FEC72575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601978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038" y="203200"/>
            <a:ext cx="9097962" cy="719138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484313"/>
            <a:ext cx="4038600" cy="45259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484313"/>
            <a:ext cx="4038600" cy="45259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88485-ABB8-044A-944E-1769F8E81C31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449679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AAAD5-14AD-8844-9FB5-9D0E6AC1D37B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564036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038" y="203200"/>
            <a:ext cx="9097962" cy="719138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0AFE5-9CD7-4F45-A81E-235952EAD664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56650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118B9-D523-EA41-9173-C23B8437A9B4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34594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E4722-8637-5F4B-9678-AE5F60A0D341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834170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93FD4-1D92-5745-986E-EC59658BFF2A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128026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Text Box 7"/>
          <p:cNvSpPr txBox="1">
            <a:spLocks noChangeArrowheads="1"/>
          </p:cNvSpPr>
          <p:nvPr userDrawn="1"/>
        </p:nvSpPr>
        <p:spPr bwMode="auto">
          <a:xfrm>
            <a:off x="0" y="1588"/>
            <a:ext cx="9144000" cy="144462"/>
          </a:xfrm>
          <a:prstGeom prst="rect">
            <a:avLst/>
          </a:prstGeom>
          <a:solidFill>
            <a:srgbClr val="F28C00"/>
          </a:solidFill>
          <a:ln>
            <a:noFill/>
          </a:ln>
          <a:effectLst/>
        </p:spPr>
        <p:txBody>
          <a:bodyPr lIns="54000" tIns="10800" rIns="54000" bIns="10800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de-CH" sz="800" dirty="0" smtClean="0">
                <a:solidFill>
                  <a:schemeClr val="bg1"/>
                </a:solidFill>
                <a:latin typeface="Calibri" pitchFamily="34" charset="0"/>
              </a:rPr>
              <a:t>02 / Wasser und Hygiene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0" y="188913"/>
            <a:ext cx="9144000" cy="66690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de-CH" dirty="0"/>
          </a:p>
        </p:txBody>
      </p:sp>
      <p:pic>
        <p:nvPicPr>
          <p:cNvPr id="15362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" t="4745" r="7532" b="7532"/>
          <a:stretch>
            <a:fillRect/>
          </a:stretch>
        </p:blipFill>
        <p:spPr bwMode="auto">
          <a:xfrm>
            <a:off x="1277745" y="188640"/>
            <a:ext cx="6588511" cy="6634820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23850" y="2217345"/>
            <a:ext cx="8496300" cy="2723823"/>
          </a:xfrm>
          <a:prstGeom prst="rect">
            <a:avLst/>
          </a:prstGeom>
          <a:solidFill>
            <a:srgbClr val="0432FF">
              <a:alpha val="50196"/>
            </a:srgbClr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CH" sz="3600" b="1" dirty="0" smtClean="0">
                <a:solidFill>
                  <a:schemeClr val="bg1"/>
                </a:solidFill>
                <a:effectLst>
                  <a:outerShdw blurRad="50800" dist="762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Die Erde </a:t>
            </a:r>
            <a:r>
              <a:rPr lang="mr-IN" sz="3600" b="1" dirty="0" smtClean="0">
                <a:solidFill>
                  <a:schemeClr val="bg1"/>
                </a:solidFill>
                <a:effectLst>
                  <a:outerShdw blurRad="50800" dist="762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de-CH" sz="3600" b="1" dirty="0" smtClean="0">
                <a:solidFill>
                  <a:schemeClr val="bg1"/>
                </a:solidFill>
                <a:effectLst>
                  <a:outerShdw blurRad="50800" dist="762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 der blaue Planet</a:t>
            </a:r>
          </a:p>
          <a:p>
            <a:pPr algn="ctr">
              <a:lnSpc>
                <a:spcPct val="150000"/>
              </a:lnSpc>
            </a:pPr>
            <a:r>
              <a:rPr lang="de-CH" altLang="de-DE" sz="2400" dirty="0">
                <a:solidFill>
                  <a:schemeClr val="bg1"/>
                </a:solidFill>
                <a:effectLst>
                  <a:outerShdw blurRad="50800" dist="762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de-DE" altLang="de-DE" sz="2400" dirty="0">
                <a:solidFill>
                  <a:schemeClr val="bg1"/>
                </a:solidFill>
                <a:effectLst>
                  <a:outerShdw blurRad="50800" dist="762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und </a:t>
            </a:r>
            <a:r>
              <a:rPr lang="de-DE" altLang="de-DE" sz="2400" dirty="0" smtClean="0">
                <a:solidFill>
                  <a:schemeClr val="bg1"/>
                </a:solidFill>
                <a:effectLst>
                  <a:outerShdw blurRad="50800" dist="762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70 % </a:t>
            </a:r>
            <a:r>
              <a:rPr lang="de-DE" altLang="de-DE" sz="2400" dirty="0">
                <a:solidFill>
                  <a:schemeClr val="bg1"/>
                </a:solidFill>
                <a:effectLst>
                  <a:outerShdw blurRad="50800" dist="762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der Erdoberfläche </a:t>
            </a:r>
            <a:r>
              <a:rPr lang="de-DE" altLang="de-DE" sz="2400" dirty="0" smtClean="0">
                <a:solidFill>
                  <a:schemeClr val="bg1"/>
                </a:solidFill>
                <a:effectLst>
                  <a:outerShdw blurRad="50800" dist="762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sind mit </a:t>
            </a:r>
            <a:r>
              <a:rPr lang="de-DE" altLang="de-DE" sz="2400" dirty="0">
                <a:solidFill>
                  <a:schemeClr val="bg1"/>
                </a:solidFill>
                <a:effectLst>
                  <a:outerShdw blurRad="50800" dist="762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Wasser </a:t>
            </a:r>
            <a:r>
              <a:rPr lang="de-DE" altLang="de-DE" sz="2400" dirty="0" smtClean="0">
                <a:solidFill>
                  <a:schemeClr val="bg1"/>
                </a:solidFill>
                <a:effectLst>
                  <a:outerShdw blurRad="50800" dist="762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bedeckt,</a:t>
            </a:r>
          </a:p>
          <a:p>
            <a:pPr algn="ctr">
              <a:lnSpc>
                <a:spcPct val="150000"/>
              </a:lnSpc>
            </a:pPr>
            <a:r>
              <a:rPr lang="de-DE" sz="1800" dirty="0">
                <a:solidFill>
                  <a:schemeClr val="bg1"/>
                </a:solidFill>
                <a:effectLst>
                  <a:outerShdw blurRad="50800" dist="762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de-DE" sz="1800" dirty="0" smtClean="0">
                <a:solidFill>
                  <a:schemeClr val="bg1"/>
                </a:solidFill>
                <a:effectLst>
                  <a:outerShdw blurRad="50800" dist="762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avon sind</a:t>
            </a:r>
          </a:p>
          <a:p>
            <a:pPr algn="ctr">
              <a:lnSpc>
                <a:spcPct val="150000"/>
              </a:lnSpc>
            </a:pPr>
            <a:r>
              <a:rPr lang="de-CH" sz="1800" dirty="0" smtClean="0">
                <a:solidFill>
                  <a:schemeClr val="bg1"/>
                </a:solidFill>
                <a:effectLst>
                  <a:outerShdw blurRad="50800" dist="762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97 % Salzwasser</a:t>
            </a:r>
          </a:p>
          <a:p>
            <a:pPr algn="ctr">
              <a:lnSpc>
                <a:spcPct val="150000"/>
              </a:lnSpc>
            </a:pPr>
            <a:r>
              <a:rPr lang="de-CH" sz="1800" dirty="0" smtClean="0">
                <a:solidFill>
                  <a:schemeClr val="bg1"/>
                </a:solidFill>
                <a:effectLst>
                  <a:outerShdw blurRad="50800" dist="762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3 % Süsswasser </a:t>
            </a:r>
            <a:r>
              <a:rPr lang="de-CH" sz="1400" dirty="0" smtClean="0">
                <a:solidFill>
                  <a:schemeClr val="bg1"/>
                </a:solidFill>
                <a:effectLst>
                  <a:outerShdw blurRad="50800" dist="762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(Trinkwasser: weniger als 1 %)</a:t>
            </a:r>
            <a:endParaRPr lang="de-CH" sz="1800" dirty="0">
              <a:solidFill>
                <a:schemeClr val="bg1"/>
              </a:solidFill>
              <a:effectLst>
                <a:outerShdw blurRad="50800" dist="76200" dir="5400000" algn="ctr" rotWithShape="0">
                  <a:schemeClr val="tx1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" t="19" r="3609" b="415"/>
          <a:stretch/>
        </p:blipFill>
        <p:spPr>
          <a:xfrm>
            <a:off x="-1" y="188913"/>
            <a:ext cx="9144001" cy="666908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23850" y="476250"/>
            <a:ext cx="820737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CH" sz="2800" b="1" dirty="0" smtClean="0">
                <a:solidFill>
                  <a:schemeClr val="bg1"/>
                </a:solidFill>
                <a:effectLst>
                  <a:outerShdw blurRad="50800" dist="762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Weltbevölkerung</a:t>
            </a:r>
            <a:endParaRPr lang="de-CH" sz="2000" b="1" dirty="0" smtClean="0">
              <a:solidFill>
                <a:schemeClr val="bg1"/>
              </a:solidFill>
              <a:effectLst>
                <a:outerShdw blurRad="50800" dist="76200" dir="5400000" algn="ctr" rotWithShape="0">
                  <a:schemeClr val="tx1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150000"/>
              </a:lnSpc>
            </a:pPr>
            <a:r>
              <a:rPr lang="de-CH" sz="2000" dirty="0" smtClean="0">
                <a:solidFill>
                  <a:schemeClr val="bg1"/>
                </a:solidFill>
                <a:effectLst>
                  <a:outerShdw blurRad="50800" dist="762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Über 7‘000‘000‘000 Menschen (7 Milliarden)</a:t>
            </a:r>
          </a:p>
          <a:p>
            <a:pPr>
              <a:lnSpc>
                <a:spcPct val="150000"/>
              </a:lnSpc>
            </a:pPr>
            <a:r>
              <a:rPr lang="de-CH" sz="2000" dirty="0">
                <a:solidFill>
                  <a:schemeClr val="bg1"/>
                </a:solidFill>
                <a:effectLst>
                  <a:outerShdw blurRad="50800" dist="762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J</a:t>
            </a:r>
            <a:r>
              <a:rPr lang="de-CH" sz="2000" dirty="0" smtClean="0">
                <a:solidFill>
                  <a:schemeClr val="bg1"/>
                </a:solidFill>
                <a:effectLst>
                  <a:outerShdw blurRad="50800" dist="762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ährlicher Zuwachs: 78‘000‘000 Menschen</a:t>
            </a:r>
            <a:endParaRPr lang="de-CH" sz="2000" dirty="0">
              <a:solidFill>
                <a:schemeClr val="bg1"/>
              </a:solidFill>
              <a:effectLst>
                <a:outerShdw blurRad="50800" dist="76200" dir="5400000" algn="ctr" rotWithShape="0">
                  <a:schemeClr val="tx1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48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8" b="-222"/>
          <a:stretch/>
        </p:blipFill>
        <p:spPr>
          <a:xfrm>
            <a:off x="0" y="188913"/>
            <a:ext cx="9144000" cy="6693583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23850" y="5324296"/>
            <a:ext cx="8207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CH" sz="2800" b="1" dirty="0" smtClean="0">
                <a:solidFill>
                  <a:schemeClr val="bg1"/>
                </a:solidFill>
                <a:effectLst>
                  <a:outerShdw blurRad="50800" dist="635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Mangel an Trinkwasser</a:t>
            </a:r>
            <a:endParaRPr lang="de-CH" sz="2000" b="1" dirty="0" smtClean="0">
              <a:solidFill>
                <a:schemeClr val="bg1"/>
              </a:solidFill>
              <a:effectLst>
                <a:outerShdw blurRad="50800" dist="63500" dir="5400000" algn="ctr" rotWithShape="0">
                  <a:schemeClr val="tx1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150000"/>
              </a:lnSpc>
            </a:pPr>
            <a:r>
              <a:rPr lang="de-CH" sz="2000" dirty="0" smtClean="0">
                <a:solidFill>
                  <a:schemeClr val="bg1"/>
                </a:solidFill>
                <a:effectLst>
                  <a:outerShdw blurRad="50800" dist="635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663‘000‘000 Menschen haben keinen Zugang zu sauberem Wasser</a:t>
            </a:r>
            <a:endParaRPr lang="de-CH" sz="2000" dirty="0">
              <a:solidFill>
                <a:schemeClr val="bg1"/>
              </a:solidFill>
              <a:effectLst>
                <a:outerShdw blurRad="50800" dist="63500" dir="5400000" algn="ctr" rotWithShape="0">
                  <a:schemeClr val="tx1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9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" r="3766" b="595"/>
          <a:stretch/>
        </p:blipFill>
        <p:spPr>
          <a:xfrm>
            <a:off x="0" y="188913"/>
            <a:ext cx="9144000" cy="666908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23850" y="4840118"/>
            <a:ext cx="820737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CH" sz="2800" b="1" dirty="0" smtClean="0">
                <a:solidFill>
                  <a:schemeClr val="bg1"/>
                </a:solidFill>
                <a:effectLst>
                  <a:outerShdw blurRad="50800" dist="762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Mangel an sanitären Anlagen</a:t>
            </a:r>
            <a:endParaRPr lang="de-CH" sz="2000" b="1" dirty="0" smtClean="0">
              <a:solidFill>
                <a:schemeClr val="bg1"/>
              </a:solidFill>
              <a:effectLst>
                <a:outerShdw blurRad="50800" dist="76200" dir="5400000" algn="ctr" rotWithShape="0">
                  <a:schemeClr val="tx1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150000"/>
              </a:lnSpc>
            </a:pPr>
            <a:r>
              <a:rPr lang="de-CH" sz="2000" dirty="0" smtClean="0">
                <a:solidFill>
                  <a:schemeClr val="bg1"/>
                </a:solidFill>
                <a:effectLst>
                  <a:outerShdw blurRad="50800" dist="762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2‘400‘000‘000 Menschen mangelt es an sicheren sanitären Anlagen</a:t>
            </a:r>
          </a:p>
          <a:p>
            <a:pPr>
              <a:lnSpc>
                <a:spcPct val="150000"/>
              </a:lnSpc>
            </a:pPr>
            <a:r>
              <a:rPr lang="de-CH" sz="2000" dirty="0" smtClean="0">
                <a:solidFill>
                  <a:schemeClr val="bg1"/>
                </a:solidFill>
                <a:effectLst>
                  <a:outerShdw blurRad="50800" dist="762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1‘000‘000‘000 Menschen müssen ihre Notdurft im Freien verrichten</a:t>
            </a:r>
            <a:endParaRPr lang="de-CH" sz="2000" dirty="0">
              <a:solidFill>
                <a:schemeClr val="bg1"/>
              </a:solidFill>
              <a:effectLst>
                <a:outerShdw blurRad="50800" dist="76200" dir="5400000" algn="ctr" rotWithShape="0">
                  <a:schemeClr val="tx1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10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7" b="428"/>
          <a:stretch/>
        </p:blipFill>
        <p:spPr>
          <a:xfrm>
            <a:off x="0" y="188913"/>
            <a:ext cx="9144000" cy="666908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23850" y="4585633"/>
            <a:ext cx="82073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CH" sz="2800" b="1" dirty="0" smtClean="0">
                <a:solidFill>
                  <a:schemeClr val="tx1"/>
                </a:solidFill>
                <a:effectLst>
                  <a:outerShdw blurRad="50800" dist="76200" dir="5400000" algn="ctr" rotWithShape="0">
                    <a:schemeClr val="bg1"/>
                  </a:outerShdw>
                </a:effectLst>
                <a:latin typeface="Calibri" charset="0"/>
                <a:ea typeface="Calibri" charset="0"/>
                <a:cs typeface="Calibri" charset="0"/>
              </a:rPr>
              <a:t>Wasserverschmutzung</a:t>
            </a:r>
            <a:endParaRPr lang="de-CH" sz="2000" b="1" dirty="0" smtClean="0">
              <a:solidFill>
                <a:schemeClr val="tx1"/>
              </a:solidFill>
              <a:effectLst>
                <a:outerShdw blurRad="50800" dist="76200" dir="5400000" algn="ctr" rotWithShape="0">
                  <a:schemeClr val="bg1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130000"/>
              </a:lnSpc>
            </a:pPr>
            <a:r>
              <a:rPr lang="de-CH" sz="2000" dirty="0" smtClean="0">
                <a:solidFill>
                  <a:schemeClr val="tx1"/>
                </a:solidFill>
                <a:effectLst>
                  <a:outerShdw blurRad="50800" dist="76200" dir="5400000" algn="ctr" rotWithShape="0">
                    <a:schemeClr val="bg1"/>
                  </a:outerShdw>
                </a:effectLst>
                <a:latin typeface="Calibri" charset="0"/>
                <a:ea typeface="Calibri" charset="0"/>
                <a:cs typeface="Calibri" charset="0"/>
              </a:rPr>
              <a:t>In die Gewässer der Entwicklungsländer gelangen</a:t>
            </a:r>
          </a:p>
          <a:p>
            <a:pPr>
              <a:lnSpc>
                <a:spcPct val="130000"/>
              </a:lnSpc>
            </a:pPr>
            <a:r>
              <a:rPr lang="de-CH" sz="2000" dirty="0" smtClean="0">
                <a:solidFill>
                  <a:schemeClr val="tx1"/>
                </a:solidFill>
                <a:effectLst>
                  <a:outerShdw blurRad="50800" dist="76200" dir="5400000" algn="ctr" rotWithShape="0">
                    <a:schemeClr val="bg1"/>
                  </a:outerShdw>
                </a:effectLst>
                <a:latin typeface="Calibri" charset="0"/>
                <a:ea typeface="Calibri" charset="0"/>
                <a:cs typeface="Calibri" charset="0"/>
              </a:rPr>
              <a:t>über 90 % des Abwassers und</a:t>
            </a:r>
          </a:p>
          <a:p>
            <a:pPr>
              <a:lnSpc>
                <a:spcPct val="130000"/>
              </a:lnSpc>
            </a:pPr>
            <a:r>
              <a:rPr lang="de-CH" sz="2000" dirty="0" smtClean="0">
                <a:solidFill>
                  <a:schemeClr val="tx1"/>
                </a:solidFill>
                <a:effectLst>
                  <a:outerShdw blurRad="50800" dist="76200" dir="5400000" algn="ctr" rotWithShape="0">
                    <a:schemeClr val="bg1"/>
                  </a:outerShdw>
                </a:effectLst>
                <a:latin typeface="Calibri" charset="0"/>
                <a:ea typeface="Calibri" charset="0"/>
                <a:cs typeface="Calibri" charset="0"/>
              </a:rPr>
              <a:t>70 % des Industrieabfalls.</a:t>
            </a:r>
            <a:endParaRPr lang="de-CH" sz="2000" dirty="0">
              <a:solidFill>
                <a:schemeClr val="tx1"/>
              </a:solidFill>
              <a:effectLst>
                <a:outerShdw blurRad="50800" dist="76200" dir="5400000" algn="ctr" rotWithShape="0">
                  <a:schemeClr val="bg1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33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0" y="188913"/>
            <a:ext cx="9144000" cy="66690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de-CH" dirty="0"/>
          </a:p>
        </p:txBody>
      </p:sp>
      <p:sp>
        <p:nvSpPr>
          <p:cNvPr id="6" name="Textfeld 5"/>
          <p:cNvSpPr txBox="1"/>
          <p:nvPr/>
        </p:nvSpPr>
        <p:spPr>
          <a:xfrm>
            <a:off x="323850" y="4862632"/>
            <a:ext cx="820737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CH" sz="2800" b="1" dirty="0" smtClean="0">
                <a:solidFill>
                  <a:schemeClr val="bg1"/>
                </a:solidFill>
                <a:effectLst>
                  <a:outerShdw blurRad="50800" dist="76200" dir="5400000" algn="ctr" rotWithShape="0">
                    <a:schemeClr val="bg1">
                      <a:lumMod val="75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Krankheiten</a:t>
            </a:r>
            <a:endParaRPr lang="de-CH" sz="2800" b="1" dirty="0">
              <a:solidFill>
                <a:schemeClr val="bg1"/>
              </a:solidFill>
              <a:effectLst>
                <a:outerShdw blurRad="50800" dist="76200" dir="5400000" algn="ctr" rotWithShape="0">
                  <a:schemeClr val="bg1">
                    <a:lumMod val="75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150000"/>
              </a:lnSpc>
            </a:pPr>
            <a:r>
              <a:rPr lang="de-CH" sz="2000" dirty="0" smtClean="0">
                <a:solidFill>
                  <a:schemeClr val="bg1"/>
                </a:solidFill>
                <a:effectLst>
                  <a:outerShdw blurRad="50800" dist="76200" dir="5400000" algn="ctr" rotWithShape="0">
                    <a:schemeClr val="bg1">
                      <a:lumMod val="75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Fast 1‘000 Kinder sterben täglich an Durchfallerkrankungen,</a:t>
            </a:r>
          </a:p>
          <a:p>
            <a:pPr>
              <a:lnSpc>
                <a:spcPct val="150000"/>
              </a:lnSpc>
            </a:pPr>
            <a:r>
              <a:rPr lang="de-CH" sz="2000" dirty="0">
                <a:solidFill>
                  <a:schemeClr val="bg1"/>
                </a:solidFill>
                <a:effectLst>
                  <a:outerShdw blurRad="50800" dist="76200" dir="5400000" algn="ctr" rotWithShape="0">
                    <a:schemeClr val="bg1">
                      <a:lumMod val="75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b</a:t>
            </a:r>
            <a:r>
              <a:rPr lang="de-CH" sz="2000" dirty="0" smtClean="0">
                <a:solidFill>
                  <a:schemeClr val="bg1"/>
                </a:solidFill>
                <a:effectLst>
                  <a:outerShdw blurRad="50800" dist="76200" dir="5400000" algn="ctr" rotWithShape="0">
                    <a:schemeClr val="bg1">
                      <a:lumMod val="75000"/>
                    </a:schemeClr>
                  </a:outerShdw>
                </a:effectLst>
                <a:latin typeface="Calibri" charset="0"/>
                <a:ea typeface="Calibri" charset="0"/>
                <a:cs typeface="Calibri" charset="0"/>
              </a:rPr>
              <a:t>evor sie fünf Jahre alt werden.</a:t>
            </a:r>
            <a:endParaRPr lang="de-CH" sz="2000" dirty="0">
              <a:solidFill>
                <a:schemeClr val="bg1"/>
              </a:solidFill>
              <a:effectLst>
                <a:outerShdw blurRad="50800" dist="76200" dir="5400000" algn="ctr" rotWithShape="0">
                  <a:schemeClr val="bg1">
                    <a:lumMod val="75000"/>
                  </a:scheme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55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3" b="44787"/>
          <a:stretch/>
        </p:blipFill>
        <p:spPr>
          <a:xfrm>
            <a:off x="0" y="189932"/>
            <a:ext cx="9139736" cy="666806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32331" y="4874610"/>
            <a:ext cx="820737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CH" sz="2800" b="1" dirty="0" smtClean="0">
                <a:solidFill>
                  <a:schemeClr val="bg1"/>
                </a:solidFill>
                <a:effectLst>
                  <a:outerShdw blurRad="50800" dist="762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Mangel an Bildung</a:t>
            </a:r>
          </a:p>
          <a:p>
            <a:pPr>
              <a:lnSpc>
                <a:spcPct val="150000"/>
              </a:lnSpc>
            </a:pPr>
            <a:r>
              <a:rPr lang="de-CH" sz="2000" dirty="0" smtClean="0">
                <a:solidFill>
                  <a:schemeClr val="bg1"/>
                </a:solidFill>
                <a:effectLst>
                  <a:outerShdw blurRad="50800" dist="762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Statt die Schule zu besuchen, müssen viele Kinder</a:t>
            </a:r>
          </a:p>
          <a:p>
            <a:pPr>
              <a:lnSpc>
                <a:spcPct val="150000"/>
              </a:lnSpc>
            </a:pPr>
            <a:r>
              <a:rPr lang="de-CH" sz="2000" dirty="0" smtClean="0">
                <a:solidFill>
                  <a:schemeClr val="bg1"/>
                </a:solidFill>
                <a:effectLst>
                  <a:outerShdw blurRad="50800" dist="762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täglich Stunden mit Wasser tragen aufwenden.</a:t>
            </a:r>
            <a:endParaRPr lang="de-CH" sz="2000" dirty="0">
              <a:solidFill>
                <a:schemeClr val="bg1"/>
              </a:solidFill>
              <a:effectLst>
                <a:outerShdw blurRad="50800" dist="76200" dir="5400000" algn="ctr" rotWithShape="0">
                  <a:schemeClr val="tx1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1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 t="1" r="7655" b="556"/>
          <a:stretch/>
        </p:blipFill>
        <p:spPr>
          <a:xfrm>
            <a:off x="0" y="233736"/>
            <a:ext cx="9144000" cy="666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8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61"/>
          <a:stretch/>
        </p:blipFill>
        <p:spPr>
          <a:xfrm>
            <a:off x="-3277" y="202087"/>
            <a:ext cx="9147277" cy="666908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28799" y="404664"/>
            <a:ext cx="8496300" cy="17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de-CH" sz="2800" b="1" dirty="0" smtClean="0">
                <a:solidFill>
                  <a:schemeClr val="bg1"/>
                </a:solidFill>
                <a:effectLst>
                  <a:outerShdw blurRad="50800" dist="762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Wasser </a:t>
            </a:r>
            <a:r>
              <a:rPr lang="mr-IN" sz="2800" b="1" dirty="0" smtClean="0">
                <a:solidFill>
                  <a:schemeClr val="bg1"/>
                </a:solidFill>
                <a:effectLst>
                  <a:outerShdw blurRad="50800" dist="762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de-CH" sz="2800" b="1" dirty="0" smtClean="0">
                <a:solidFill>
                  <a:schemeClr val="bg1"/>
                </a:solidFill>
                <a:effectLst>
                  <a:outerShdw blurRad="50800" dist="762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 das Lebenselixier</a:t>
            </a:r>
          </a:p>
          <a:p>
            <a:pPr algn="ctr">
              <a:lnSpc>
                <a:spcPct val="130000"/>
              </a:lnSpc>
            </a:pPr>
            <a:r>
              <a:rPr lang="de-CH" sz="2800" b="1" dirty="0">
                <a:solidFill>
                  <a:schemeClr val="bg1"/>
                </a:solidFill>
                <a:effectLst>
                  <a:outerShdw blurRad="50800" dist="762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o</a:t>
            </a:r>
            <a:r>
              <a:rPr lang="de-CH" sz="2800" b="1" dirty="0" smtClean="0">
                <a:solidFill>
                  <a:schemeClr val="bg1"/>
                </a:solidFill>
                <a:effectLst>
                  <a:outerShdw blurRad="50800" dist="762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der</a:t>
            </a:r>
          </a:p>
          <a:p>
            <a:pPr algn="ctr">
              <a:lnSpc>
                <a:spcPct val="130000"/>
              </a:lnSpc>
            </a:pPr>
            <a:r>
              <a:rPr lang="de-CH" sz="2800" b="1" dirty="0" smtClean="0">
                <a:solidFill>
                  <a:schemeClr val="bg1"/>
                </a:solidFill>
                <a:effectLst>
                  <a:outerShdw blurRad="50800" dist="76200" dir="5400000" algn="ctr" rotWithShape="0">
                    <a:schemeClr val="tx1"/>
                  </a:outerShdw>
                </a:effectLst>
                <a:latin typeface="Calibri" charset="0"/>
                <a:ea typeface="Calibri" charset="0"/>
                <a:cs typeface="Calibri" charset="0"/>
              </a:rPr>
              <a:t>der Krankheitsbringer?</a:t>
            </a:r>
            <a:endParaRPr lang="de-CH" sz="2000" dirty="0">
              <a:solidFill>
                <a:schemeClr val="bg1"/>
              </a:solidFill>
              <a:effectLst>
                <a:outerShdw blurRad="50800" dist="76200" dir="5400000" algn="ctr" rotWithShape="0">
                  <a:schemeClr val="tx1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45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CH" sz="900" b="0" i="0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CH" sz="900" b="0" i="0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A0FDC1EF176014E845E9F54CA3642F8" ma:contentTypeVersion="0" ma:contentTypeDescription="Ein neues Dokument erstellen." ma:contentTypeScope="" ma:versionID="145d731639aeae1d5c3e25ebc554bc9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6c4a6dd5ef775a5269b08f7de37f93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37E31C-F057-4A5E-B21E-E445CFA014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163</Words>
  <Application>Microsoft Office PowerPoint</Application>
  <PresentationFormat>Bildschirmpräsentation (4:3)</PresentationFormat>
  <Paragraphs>33</Paragraphs>
  <Slides>9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Arial</vt:lpstr>
      <vt:lpstr>Calibri</vt:lpstr>
      <vt:lpstr>Mangal</vt:lpstr>
      <vt:lpstr>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kik AG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ben</dc:creator>
  <cp:lastModifiedBy>Reto Braun</cp:lastModifiedBy>
  <cp:revision>103</cp:revision>
  <cp:lastPrinted>2016-12-30T19:02:00Z</cp:lastPrinted>
  <dcterms:created xsi:type="dcterms:W3CDTF">2007-06-08T08:15:33Z</dcterms:created>
  <dcterms:modified xsi:type="dcterms:W3CDTF">2017-02-20T10:48:21Z</dcterms:modified>
</cp:coreProperties>
</file>