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2"/>
  </p:sldMasterIdLst>
  <p:notesMasterIdLst>
    <p:notesMasterId r:id="rId15"/>
  </p:notesMasterIdLst>
  <p:handoutMasterIdLst>
    <p:handoutMasterId r:id="rId16"/>
  </p:handoutMasterIdLst>
  <p:sldIdLst>
    <p:sldId id="286" r:id="rId3"/>
    <p:sldId id="280" r:id="rId4"/>
    <p:sldId id="281" r:id="rId5"/>
    <p:sldId id="282" r:id="rId6"/>
    <p:sldId id="283" r:id="rId7"/>
    <p:sldId id="284" r:id="rId8"/>
    <p:sldId id="285" r:id="rId9"/>
    <p:sldId id="287" r:id="rId10"/>
    <p:sldId id="288" r:id="rId11"/>
    <p:sldId id="289" r:id="rId12"/>
    <p:sldId id="290" r:id="rId13"/>
    <p:sldId id="291" r:id="rId14"/>
  </p:sldIdLst>
  <p:sldSz cx="9144000" cy="6858000" type="screen4x3"/>
  <p:notesSz cx="6797675" cy="9926638"/>
  <p:defaultTextStyle>
    <a:defPPr>
      <a:defRPr lang="de-CH"/>
    </a:defPPr>
    <a:lvl1pPr algn="l" rtl="0" eaLnBrk="0" fontAlgn="base" hangingPunct="0">
      <a:spcBef>
        <a:spcPct val="0"/>
      </a:spcBef>
      <a:spcAft>
        <a:spcPct val="0"/>
      </a:spcAft>
      <a:defRPr sz="900" kern="1200">
        <a:solidFill>
          <a:srgbClr val="000099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900" kern="1200">
        <a:solidFill>
          <a:srgbClr val="000099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900" kern="1200">
        <a:solidFill>
          <a:srgbClr val="000099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900" kern="1200">
        <a:solidFill>
          <a:srgbClr val="000099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900" kern="1200">
        <a:solidFill>
          <a:srgbClr val="0000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rgbClr val="0000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rgbClr val="0000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rgbClr val="0000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rgbClr val="000099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0024DB"/>
    <a:srgbClr val="F28C00"/>
    <a:srgbClr val="00003E"/>
    <a:srgbClr val="365F91"/>
    <a:srgbClr val="CCCCCC"/>
    <a:srgbClr val="FF66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12" autoAdjust="0"/>
    <p:restoredTop sz="77778" autoAdjust="0"/>
  </p:normalViewPr>
  <p:slideViewPr>
    <p:cSldViewPr showGuides="1">
      <p:cViewPr varScale="1">
        <p:scale>
          <a:sx n="113" d="100"/>
          <a:sy n="113" d="100"/>
        </p:scale>
        <p:origin x="307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137" d="100"/>
          <a:sy n="137" d="100"/>
        </p:scale>
        <p:origin x="5200" y="2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9" y="1"/>
            <a:ext cx="2946400" cy="496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4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9" y="9428164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76CAB27-B50E-AB45-8F83-A01232548A9D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256711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9" y="1"/>
            <a:ext cx="2946400" cy="496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14876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 smtClean="0"/>
              <a:t>Textmasterformate durch Klicken bearbeiten</a:t>
            </a:r>
          </a:p>
          <a:p>
            <a:pPr lvl="1"/>
            <a:r>
              <a:rPr lang="de-CH" noProof="0" smtClean="0"/>
              <a:t>Zweite Ebene</a:t>
            </a:r>
          </a:p>
          <a:p>
            <a:pPr lvl="2"/>
            <a:r>
              <a:rPr lang="de-CH" noProof="0" smtClean="0"/>
              <a:t>Dritte Ebene</a:t>
            </a:r>
          </a:p>
          <a:p>
            <a:pPr lvl="3"/>
            <a:r>
              <a:rPr lang="de-CH" noProof="0" smtClean="0"/>
              <a:t>Vierte Ebene</a:t>
            </a:r>
          </a:p>
          <a:p>
            <a:pPr lvl="4"/>
            <a:r>
              <a:rPr lang="de-CH" noProof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4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9" y="9428164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ABD6D68-5330-C349-A09A-BF48620A8F84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772577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Lösung: c</a:t>
            </a:r>
          </a:p>
          <a:p>
            <a:r>
              <a:rPr lang="de-CH" dirty="0" smtClean="0"/>
              <a:t>In einem </a:t>
            </a:r>
            <a:r>
              <a:rPr lang="de-CH" baseline="0" dirty="0" smtClean="0"/>
              <a:t>Erwachsenen, der 90 kg wiegt, sind 63 Liter Wasser enthalten.</a:t>
            </a:r>
          </a:p>
          <a:p>
            <a:r>
              <a:rPr lang="de-CH" baseline="0" dirty="0" smtClean="0"/>
              <a:t>In einem Jugendlichen, der 60 kg wiegt, sind 42 Liter Wasser enthalten.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BD6D68-5330-C349-A09A-BF48620A8F84}" type="slidenum">
              <a:rPr lang="de-CH" altLang="de-DE" smtClean="0"/>
              <a:pPr>
                <a:defRPr/>
              </a:pPr>
              <a:t>1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2156943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Lösung: b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BD6D68-5330-C349-A09A-BF48620A8F84}" type="slidenum">
              <a:rPr lang="de-CH" altLang="de-DE" smtClean="0"/>
              <a:pPr>
                <a:defRPr/>
              </a:pPr>
              <a:t>10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7169607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Lösung: a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BD6D68-5330-C349-A09A-BF48620A8F84}" type="slidenum">
              <a:rPr lang="de-CH" altLang="de-DE" smtClean="0"/>
              <a:pPr>
                <a:defRPr/>
              </a:pPr>
              <a:t>11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5101777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Lösung: b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BD6D68-5330-C349-A09A-BF48620A8F84}" type="slidenum">
              <a:rPr lang="de-CH" altLang="de-DE" smtClean="0"/>
              <a:pPr>
                <a:defRPr/>
              </a:pPr>
              <a:t>12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898862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Lösung: b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BD6D68-5330-C349-A09A-BF48620A8F84}" type="slidenum">
              <a:rPr lang="de-CH" altLang="de-DE" smtClean="0"/>
              <a:pPr>
                <a:defRPr/>
              </a:pPr>
              <a:t>2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000580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Lösung: b</a:t>
            </a:r>
          </a:p>
          <a:p>
            <a:r>
              <a:rPr lang="de-CH" dirty="0" smtClean="0"/>
              <a:t>Die Handwäsche verbraucht im Durchschnitt 50 l Wasser, die Maschine kommt mit 12 </a:t>
            </a:r>
            <a:r>
              <a:rPr lang="mr-IN" dirty="0" smtClean="0"/>
              <a:t>–</a:t>
            </a:r>
            <a:r>
              <a:rPr lang="de-CH" dirty="0" smtClean="0"/>
              <a:t> 14 l aus.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BD6D68-5330-C349-A09A-BF48620A8F84}" type="slidenum">
              <a:rPr lang="de-CH" altLang="de-DE" smtClean="0"/>
              <a:pPr>
                <a:defRPr/>
              </a:pPr>
              <a:t>3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50535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Lösung: b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BD6D68-5330-C349-A09A-BF48620A8F84}" type="slidenum">
              <a:rPr lang="de-CH" altLang="de-DE" smtClean="0"/>
              <a:pPr>
                <a:defRPr/>
              </a:pPr>
              <a:t>4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3538270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Lösung: a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BD6D68-5330-C349-A09A-BF48620A8F84}" type="slidenum">
              <a:rPr lang="de-CH" altLang="de-DE" smtClean="0"/>
              <a:pPr>
                <a:defRPr/>
              </a:pPr>
              <a:t>5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258000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Lösung: c</a:t>
            </a:r>
          </a:p>
          <a:p>
            <a:r>
              <a:rPr lang="de-CH" dirty="0" smtClean="0"/>
              <a:t>Dies</a:t>
            </a:r>
            <a:r>
              <a:rPr lang="de-CH" baseline="0" dirty="0" smtClean="0"/>
              <a:t> entspricht ca. 48 Litern.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BD6D68-5330-C349-A09A-BF48620A8F84}" type="slidenum">
              <a:rPr lang="de-CH" altLang="de-DE" smtClean="0"/>
              <a:pPr>
                <a:defRPr/>
              </a:pPr>
              <a:t>6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603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Lösung: a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BD6D68-5330-C349-A09A-BF48620A8F84}" type="slidenum">
              <a:rPr lang="de-CH" altLang="de-DE" smtClean="0"/>
              <a:pPr>
                <a:defRPr/>
              </a:pPr>
              <a:t>7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0722370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Lösung: b</a:t>
            </a:r>
          </a:p>
          <a:p>
            <a:r>
              <a:rPr lang="de-CH" dirty="0" smtClean="0"/>
              <a:t>Haushalt: 8 %</a:t>
            </a:r>
          </a:p>
          <a:p>
            <a:r>
              <a:rPr lang="de-CH" dirty="0" smtClean="0"/>
              <a:t>Industrie: 22 %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dirty="0" smtClean="0"/>
              <a:t>Landwirtschaft:</a:t>
            </a:r>
            <a:r>
              <a:rPr lang="de-CH" baseline="0" dirty="0" smtClean="0"/>
              <a:t> 70 %</a:t>
            </a:r>
            <a:endParaRPr lang="de-CH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BD6D68-5330-C349-A09A-BF48620A8F84}" type="slidenum">
              <a:rPr lang="de-CH" altLang="de-DE" smtClean="0"/>
              <a:pPr>
                <a:defRPr/>
              </a:pPr>
              <a:t>8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3847122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Lösung: c</a:t>
            </a:r>
          </a:p>
          <a:p>
            <a:r>
              <a:rPr lang="de-CH" dirty="0" smtClean="0"/>
              <a:t>Für die Produktion von 10 </a:t>
            </a:r>
            <a:r>
              <a:rPr lang="de-CH" dirty="0" err="1" smtClean="0"/>
              <a:t>g</a:t>
            </a:r>
            <a:r>
              <a:rPr lang="de-CH" dirty="0" smtClean="0"/>
              <a:t> Baumwolle werden 80 Liter virtuelles Wasser benötigt </a:t>
            </a:r>
            <a:r>
              <a:rPr lang="mr-IN" dirty="0" smtClean="0"/>
              <a:t>–</a:t>
            </a:r>
            <a:r>
              <a:rPr lang="de-CH" dirty="0" smtClean="0"/>
              <a:t> das sind 8 Eimer Wasser.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BD6D68-5330-C349-A09A-BF48620A8F84}" type="slidenum">
              <a:rPr lang="de-CH" altLang="de-DE" smtClean="0"/>
              <a:pPr>
                <a:defRPr/>
              </a:pPr>
              <a:t>9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00930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13D3E-D0D4-C34C-950F-E897FAD93E30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88168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038" y="203200"/>
            <a:ext cx="9097962" cy="719138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4313"/>
            <a:ext cx="8229600" cy="45259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7BF53-3E8E-3949-B76D-748C44B35CBF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756052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70700" y="203200"/>
            <a:ext cx="2273300" cy="580707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6038" y="203200"/>
            <a:ext cx="6672262" cy="5807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DA740-8CB8-1242-B6CC-F973AD92D6D6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10434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>
            <a:spLocks noChangeArrowheads="1"/>
          </p:cNvSpPr>
          <p:nvPr userDrawn="1"/>
        </p:nvSpPr>
        <p:spPr bwMode="auto">
          <a:xfrm>
            <a:off x="8461375" y="61913"/>
            <a:ext cx="185738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rgbClr val="000099"/>
                </a:solidFill>
                <a:latin typeface="Arial" charset="0"/>
              </a:defRPr>
            </a:lvl1pPr>
            <a:lvl2pPr marL="742950" indent="-285750">
              <a:defRPr sz="900">
                <a:solidFill>
                  <a:srgbClr val="000099"/>
                </a:solidFill>
                <a:latin typeface="Arial" charset="0"/>
              </a:defRPr>
            </a:lvl2pPr>
            <a:lvl3pPr marL="1143000" indent="-228600">
              <a:defRPr sz="900">
                <a:solidFill>
                  <a:srgbClr val="000099"/>
                </a:solidFill>
                <a:latin typeface="Arial" charset="0"/>
              </a:defRPr>
            </a:lvl3pPr>
            <a:lvl4pPr marL="1600200" indent="-228600">
              <a:defRPr sz="900">
                <a:solidFill>
                  <a:srgbClr val="000099"/>
                </a:solidFill>
                <a:latin typeface="Arial" charset="0"/>
              </a:defRPr>
            </a:lvl4pPr>
            <a:lvl5pPr marL="2057400" indent="-228600">
              <a:defRPr sz="900">
                <a:solidFill>
                  <a:srgbClr val="000099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rgbClr val="000099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rgbClr val="000099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rgbClr val="000099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rgbClr val="000099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1241098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extLst mod="1">
    <p:ext uri="{DCECCB84-F9BA-43D5-87BE-67443E8EF086}">
      <p15:sldGuideLst xmlns:p15="http://schemas.microsoft.com/office/powerpoint/2012/main">
        <p15:guide id="1" pos="204" userDrawn="1">
          <p15:clr>
            <a:srgbClr val="FBAE40"/>
          </p15:clr>
        </p15:guide>
        <p15:guide id="2" pos="5556" userDrawn="1">
          <p15:clr>
            <a:srgbClr val="FBAE40"/>
          </p15:clr>
        </p15:guide>
        <p15:guide id="3" orient="horz" pos="119" userDrawn="1">
          <p15:clr>
            <a:srgbClr val="FBAE40"/>
          </p15:clr>
        </p15:guide>
        <p15:guide id="4" orient="horz" pos="300" userDrawn="1">
          <p15:clr>
            <a:srgbClr val="FBAE40"/>
          </p15:clr>
        </p15:guide>
        <p15:guide id="5" orient="horz" pos="411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45D47-6905-C144-B50D-A0B0FEC72575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60197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038" y="203200"/>
            <a:ext cx="9097962" cy="719138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52596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52596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88485-ABB8-044A-944E-1769F8E81C31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44967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AAAD5-14AD-8844-9FB5-9D0E6AC1D37B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564036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038" y="203200"/>
            <a:ext cx="9097962" cy="719138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0AFE5-9CD7-4F45-A81E-235952EAD664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566507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118B9-D523-EA41-9173-C23B8437A9B4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34594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E4722-8637-5F4B-9678-AE5F60A0D341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834170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93FD4-1D92-5745-986E-EC59658BFF2A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128026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Text Box 7"/>
          <p:cNvSpPr txBox="1">
            <a:spLocks noChangeArrowheads="1"/>
          </p:cNvSpPr>
          <p:nvPr userDrawn="1"/>
        </p:nvSpPr>
        <p:spPr bwMode="auto">
          <a:xfrm>
            <a:off x="0" y="1588"/>
            <a:ext cx="9144000" cy="144462"/>
          </a:xfrm>
          <a:prstGeom prst="rect">
            <a:avLst/>
          </a:prstGeom>
          <a:solidFill>
            <a:srgbClr val="F28C00"/>
          </a:solidFill>
          <a:ln>
            <a:noFill/>
          </a:ln>
          <a:effectLst/>
        </p:spPr>
        <p:txBody>
          <a:bodyPr lIns="54000" tIns="10800" rIns="54000" bIns="1080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CH" sz="800" dirty="0" smtClean="0">
                <a:solidFill>
                  <a:schemeClr val="bg1"/>
                </a:solidFill>
                <a:latin typeface="Calibri" pitchFamily="34" charset="0"/>
              </a:rPr>
              <a:t>02 / Wasser und Hygiene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5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/>
          <p:cNvPicPr>
            <a:picLocks noChangeAspect="1"/>
          </p:cNvPicPr>
          <p:nvPr/>
        </p:nvPicPr>
        <p:blipFill rotWithShape="1">
          <a:blip r:embed="rId3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6"/>
          <a:stretch/>
        </p:blipFill>
        <p:spPr>
          <a:xfrm>
            <a:off x="0" y="188913"/>
            <a:ext cx="9144000" cy="6669087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332331" y="764704"/>
            <a:ext cx="8496300" cy="4253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de-CH" sz="2800" b="1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Wasserquiz</a:t>
            </a:r>
            <a:endParaRPr lang="de-CH" sz="2800" b="1" dirty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 marL="357188" indent="-357188">
              <a:lnSpc>
                <a:spcPct val="130000"/>
              </a:lnSpc>
              <a:buFont typeface="+mj-lt"/>
              <a:buAutoNum type="arabicPeriod"/>
            </a:pPr>
            <a:endParaRPr lang="de-CH" sz="2000" dirty="0" smtClean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 marL="457200" indent="-457200">
              <a:lnSpc>
                <a:spcPct val="130000"/>
              </a:lnSpc>
              <a:buFont typeface="+mj-lt"/>
              <a:buAutoNum type="arabicPeriod"/>
            </a:pPr>
            <a:r>
              <a:rPr lang="de-CH" sz="2000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Zu wie viel Prozent besteht ein Mensch aus Wasser?</a:t>
            </a:r>
          </a:p>
          <a:p>
            <a:pPr>
              <a:lnSpc>
                <a:spcPct val="130000"/>
              </a:lnSpc>
            </a:pPr>
            <a:endParaRPr lang="de-CH" sz="2000" dirty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30000"/>
              </a:lnSpc>
            </a:pPr>
            <a:endParaRPr lang="de-CH" sz="2000" dirty="0" smtClean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30000"/>
              </a:lnSpc>
            </a:pPr>
            <a:endParaRPr lang="de-CH" sz="2000" dirty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30000"/>
              </a:lnSpc>
            </a:pPr>
            <a:endParaRPr lang="de-CH" sz="2000" dirty="0" smtClean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 marL="457200" indent="-457200">
              <a:lnSpc>
                <a:spcPct val="130000"/>
              </a:lnSpc>
              <a:buFont typeface="+mj-lt"/>
              <a:buAutoNum type="alphaLcPeriod"/>
            </a:pPr>
            <a:r>
              <a:rPr lang="de-CH" sz="2000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10 %</a:t>
            </a:r>
          </a:p>
          <a:p>
            <a:pPr marL="457200" indent="-457200">
              <a:lnSpc>
                <a:spcPct val="130000"/>
              </a:lnSpc>
              <a:buFont typeface="+mj-lt"/>
              <a:buAutoNum type="alphaLcPeriod"/>
            </a:pPr>
            <a:r>
              <a:rPr lang="de-CH" sz="2000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50 %</a:t>
            </a:r>
          </a:p>
          <a:p>
            <a:pPr marL="457200" indent="-457200">
              <a:lnSpc>
                <a:spcPct val="130000"/>
              </a:lnSpc>
              <a:buFont typeface="+mj-lt"/>
              <a:buAutoNum type="alphaLcPeriod"/>
            </a:pPr>
            <a:r>
              <a:rPr lang="de-CH" sz="2000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70 %</a:t>
            </a:r>
            <a:endParaRPr lang="de-CH" sz="2000" dirty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9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/>
          <p:cNvPicPr>
            <a:picLocks noChangeAspect="1"/>
          </p:cNvPicPr>
          <p:nvPr/>
        </p:nvPicPr>
        <p:blipFill rotWithShape="1">
          <a:blip r:embed="rId3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6"/>
          <a:stretch/>
        </p:blipFill>
        <p:spPr>
          <a:xfrm>
            <a:off x="0" y="188913"/>
            <a:ext cx="9144000" cy="6669087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332331" y="764704"/>
            <a:ext cx="8496300" cy="4253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de-CH" sz="2800" b="1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Wasserquiz</a:t>
            </a:r>
            <a:endParaRPr lang="de-CH" sz="2800" b="1" dirty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 marL="357188" indent="-357188">
              <a:lnSpc>
                <a:spcPct val="130000"/>
              </a:lnSpc>
              <a:buFont typeface="+mj-lt"/>
              <a:buAutoNum type="arabicPeriod"/>
            </a:pPr>
            <a:endParaRPr lang="de-CH" sz="2000" dirty="0" smtClean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 marL="457200" indent="-457200">
              <a:lnSpc>
                <a:spcPct val="130000"/>
              </a:lnSpc>
              <a:buFont typeface="+mj-lt"/>
              <a:buAutoNum type="arabicPeriod" startAt="10"/>
            </a:pPr>
            <a:r>
              <a:rPr lang="de-CH" sz="2000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Was ist „virtuelles Wasser“?</a:t>
            </a:r>
          </a:p>
          <a:p>
            <a:pPr>
              <a:lnSpc>
                <a:spcPct val="130000"/>
              </a:lnSpc>
            </a:pPr>
            <a:endParaRPr lang="de-CH" sz="2000" dirty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30000"/>
              </a:lnSpc>
            </a:pPr>
            <a:endParaRPr lang="de-CH" sz="2000" dirty="0" smtClean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30000"/>
              </a:lnSpc>
            </a:pPr>
            <a:endParaRPr lang="de-CH" sz="2000" dirty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30000"/>
              </a:lnSpc>
            </a:pPr>
            <a:endParaRPr lang="de-CH" sz="2000" dirty="0" smtClean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 marL="457200" indent="-457200">
              <a:lnSpc>
                <a:spcPct val="130000"/>
              </a:lnSpc>
              <a:buFont typeface="+mj-lt"/>
              <a:buAutoNum type="alphaLcPeriod"/>
            </a:pPr>
            <a:r>
              <a:rPr lang="de-CH" sz="2000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Scheinbar vorhandenes Wasser in der Wüste, das als Flimmern sichtbar ist.</a:t>
            </a:r>
          </a:p>
          <a:p>
            <a:pPr marL="457200" indent="-457200">
              <a:lnSpc>
                <a:spcPct val="130000"/>
              </a:lnSpc>
              <a:buFont typeface="+mj-lt"/>
              <a:buAutoNum type="alphaLcPeriod"/>
            </a:pPr>
            <a:r>
              <a:rPr lang="de-CH" sz="2000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Wasser, das benötigt wird, um ein bestimmtes Produkt herzustellen.</a:t>
            </a:r>
          </a:p>
          <a:p>
            <a:pPr marL="457200" indent="-457200">
              <a:lnSpc>
                <a:spcPct val="130000"/>
              </a:lnSpc>
              <a:buFont typeface="+mj-lt"/>
              <a:buAutoNum type="alphaLcPeriod"/>
            </a:pPr>
            <a:r>
              <a:rPr lang="de-CH" sz="2000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Eine Flüssigkeit der </a:t>
            </a:r>
            <a:r>
              <a:rPr lang="de-CH" sz="2000" dirty="0" err="1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Elben</a:t>
            </a:r>
            <a:r>
              <a:rPr lang="de-CH" sz="2000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, die in „Herr der Ringe“ erwähnt wird.</a:t>
            </a:r>
            <a:endParaRPr lang="de-CH" sz="2000" dirty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922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/>
          <p:cNvPicPr>
            <a:picLocks noChangeAspect="1"/>
          </p:cNvPicPr>
          <p:nvPr/>
        </p:nvPicPr>
        <p:blipFill rotWithShape="1">
          <a:blip r:embed="rId3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6"/>
          <a:stretch/>
        </p:blipFill>
        <p:spPr>
          <a:xfrm>
            <a:off x="0" y="188913"/>
            <a:ext cx="9144000" cy="6669087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332331" y="764704"/>
            <a:ext cx="8496300" cy="4253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de-CH" sz="2800" b="1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Wasserquiz</a:t>
            </a:r>
            <a:endParaRPr lang="de-CH" sz="2800" b="1" dirty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 marL="357188" indent="-357188">
              <a:lnSpc>
                <a:spcPct val="130000"/>
              </a:lnSpc>
              <a:buFont typeface="+mj-lt"/>
              <a:buAutoNum type="arabicPeriod"/>
            </a:pPr>
            <a:endParaRPr lang="de-CH" sz="2000" dirty="0" smtClean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 marL="457200" indent="-457200">
              <a:lnSpc>
                <a:spcPct val="130000"/>
              </a:lnSpc>
              <a:buFont typeface="+mj-lt"/>
              <a:buAutoNum type="arabicPeriod" startAt="11"/>
            </a:pPr>
            <a:r>
              <a:rPr lang="de-CH" sz="2000" dirty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Wie </a:t>
            </a:r>
            <a:r>
              <a:rPr lang="de-CH" sz="2000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viele </a:t>
            </a:r>
            <a:r>
              <a:rPr lang="de-CH" sz="2000" dirty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Menschen haben </a:t>
            </a:r>
            <a:r>
              <a:rPr lang="de-CH" sz="2000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weltweit keinen </a:t>
            </a:r>
            <a:r>
              <a:rPr lang="de-CH" sz="2000" dirty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Zugang zu sauberem Trinkwasser</a:t>
            </a:r>
            <a:r>
              <a:rPr lang="de-CH" sz="2000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?</a:t>
            </a:r>
            <a:endParaRPr lang="de-CH" sz="2000" dirty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30000"/>
              </a:lnSpc>
            </a:pPr>
            <a:endParaRPr lang="de-CH" sz="2000" dirty="0" smtClean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30000"/>
              </a:lnSpc>
            </a:pPr>
            <a:endParaRPr lang="de-CH" sz="2000" dirty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30000"/>
              </a:lnSpc>
            </a:pPr>
            <a:endParaRPr lang="de-CH" sz="2000" dirty="0" smtClean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 marL="457200" indent="-457200">
              <a:lnSpc>
                <a:spcPct val="130000"/>
              </a:lnSpc>
              <a:buFont typeface="+mj-lt"/>
              <a:buAutoNum type="alphaLcPeriod"/>
            </a:pPr>
            <a:r>
              <a:rPr lang="de-CH" sz="2000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663 Millionen</a:t>
            </a:r>
          </a:p>
          <a:p>
            <a:pPr marL="457200" indent="-457200">
              <a:lnSpc>
                <a:spcPct val="130000"/>
              </a:lnSpc>
              <a:buFont typeface="+mj-lt"/>
              <a:buAutoNum type="alphaLcPeriod"/>
            </a:pPr>
            <a:r>
              <a:rPr lang="de-CH" sz="2000" dirty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2 Milliarden</a:t>
            </a:r>
          </a:p>
          <a:p>
            <a:pPr marL="457200" indent="-457200">
              <a:lnSpc>
                <a:spcPct val="130000"/>
              </a:lnSpc>
              <a:buFont typeface="+mj-lt"/>
              <a:buAutoNum type="alphaLcPeriod"/>
            </a:pPr>
            <a:r>
              <a:rPr lang="de-CH" sz="2000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45 Millionen</a:t>
            </a:r>
          </a:p>
        </p:txBody>
      </p:sp>
    </p:spTree>
    <p:extLst>
      <p:ext uri="{BB962C8B-B14F-4D97-AF65-F5344CB8AC3E}">
        <p14:creationId xmlns:p14="http://schemas.microsoft.com/office/powerpoint/2010/main" val="127990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/>
          <p:cNvPicPr>
            <a:picLocks noChangeAspect="1"/>
          </p:cNvPicPr>
          <p:nvPr/>
        </p:nvPicPr>
        <p:blipFill rotWithShape="1">
          <a:blip r:embed="rId3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6"/>
          <a:stretch/>
        </p:blipFill>
        <p:spPr>
          <a:xfrm>
            <a:off x="0" y="188913"/>
            <a:ext cx="9144000" cy="6669087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332331" y="764704"/>
            <a:ext cx="8496300" cy="4253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de-CH" sz="2800" b="1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Wasserquiz</a:t>
            </a:r>
            <a:endParaRPr lang="de-CH" sz="2800" b="1" dirty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 marL="357188" indent="-357188">
              <a:lnSpc>
                <a:spcPct val="130000"/>
              </a:lnSpc>
              <a:buFont typeface="+mj-lt"/>
              <a:buAutoNum type="arabicPeriod"/>
            </a:pPr>
            <a:endParaRPr lang="de-CH" sz="2000" dirty="0" smtClean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 marL="457200" indent="-457200">
              <a:lnSpc>
                <a:spcPct val="130000"/>
              </a:lnSpc>
              <a:buFont typeface="+mj-lt"/>
              <a:buAutoNum type="arabicPeriod" startAt="12"/>
            </a:pPr>
            <a:r>
              <a:rPr lang="de-CH" sz="2000" dirty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Wie viele </a:t>
            </a:r>
            <a:r>
              <a:rPr lang="de-CH" sz="2000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Kinder unter 5 Jahren sterben </a:t>
            </a:r>
            <a:r>
              <a:rPr lang="de-CH" sz="2000" dirty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jährlich an Durchfallerkrankungen, die durch verunreinigtes Trinkwasser verursacht wurden</a:t>
            </a:r>
            <a:r>
              <a:rPr lang="de-CH" sz="2000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?</a:t>
            </a:r>
          </a:p>
          <a:p>
            <a:pPr>
              <a:lnSpc>
                <a:spcPct val="130000"/>
              </a:lnSpc>
            </a:pPr>
            <a:endParaRPr lang="de-CH" sz="2000" dirty="0" smtClean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30000"/>
              </a:lnSpc>
            </a:pPr>
            <a:endParaRPr lang="de-CH" sz="2000" dirty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30000"/>
              </a:lnSpc>
            </a:pPr>
            <a:endParaRPr lang="de-CH" sz="2000" dirty="0" smtClean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 marL="457200" indent="-457200">
              <a:lnSpc>
                <a:spcPct val="130000"/>
              </a:lnSpc>
              <a:buFont typeface="+mj-lt"/>
              <a:buAutoNum type="alphaLcPeriod"/>
            </a:pPr>
            <a:r>
              <a:rPr lang="de-CH" sz="2000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34‘000 Kinder</a:t>
            </a:r>
          </a:p>
          <a:p>
            <a:pPr marL="457200" indent="-457200">
              <a:lnSpc>
                <a:spcPct val="130000"/>
              </a:lnSpc>
              <a:buFont typeface="+mj-lt"/>
              <a:buAutoNum type="alphaLcPeriod"/>
            </a:pPr>
            <a:r>
              <a:rPr lang="de-CH" sz="2000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340‘000 Kinder</a:t>
            </a:r>
          </a:p>
          <a:p>
            <a:pPr marL="457200" indent="-457200">
              <a:lnSpc>
                <a:spcPct val="130000"/>
              </a:lnSpc>
              <a:buFont typeface="+mj-lt"/>
              <a:buAutoNum type="alphaLcPeriod"/>
            </a:pPr>
            <a:r>
              <a:rPr lang="de-CH" sz="2000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3‘400‘000 Kinder</a:t>
            </a:r>
            <a:endParaRPr lang="de-CH" sz="2000" dirty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978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/>
          <p:cNvPicPr>
            <a:picLocks noChangeAspect="1"/>
          </p:cNvPicPr>
          <p:nvPr/>
        </p:nvPicPr>
        <p:blipFill rotWithShape="1">
          <a:blip r:embed="rId3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6"/>
          <a:stretch/>
        </p:blipFill>
        <p:spPr>
          <a:xfrm>
            <a:off x="0" y="188913"/>
            <a:ext cx="9144000" cy="6669087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332331" y="764704"/>
            <a:ext cx="8496300" cy="4253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de-CH" sz="2800" b="1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Wasserquiz</a:t>
            </a:r>
            <a:endParaRPr lang="de-CH" sz="2800" b="1" dirty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 marL="357188" indent="-357188">
              <a:lnSpc>
                <a:spcPct val="130000"/>
              </a:lnSpc>
              <a:buFont typeface="+mj-lt"/>
              <a:buAutoNum type="arabicPeriod"/>
            </a:pPr>
            <a:endParaRPr lang="de-CH" sz="2000" dirty="0" smtClean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 marL="457200" indent="-457200">
              <a:lnSpc>
                <a:spcPct val="130000"/>
              </a:lnSpc>
              <a:buFont typeface="+mj-lt"/>
              <a:buAutoNum type="arabicPeriod" startAt="2"/>
            </a:pPr>
            <a:r>
              <a:rPr lang="de-CH" sz="2000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Welche Menge des gesamten Wassers der Erde ist als Trinkwasser nutzbar?</a:t>
            </a:r>
          </a:p>
          <a:p>
            <a:pPr>
              <a:lnSpc>
                <a:spcPct val="130000"/>
              </a:lnSpc>
            </a:pPr>
            <a:endParaRPr lang="de-CH" sz="2000" dirty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30000"/>
              </a:lnSpc>
            </a:pPr>
            <a:endParaRPr lang="de-CH" sz="2000" dirty="0" smtClean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30000"/>
              </a:lnSpc>
            </a:pPr>
            <a:endParaRPr lang="de-CH" sz="2000" dirty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30000"/>
              </a:lnSpc>
            </a:pPr>
            <a:endParaRPr lang="de-CH" sz="2000" dirty="0" smtClean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 marL="457200" indent="-457200">
              <a:lnSpc>
                <a:spcPct val="130000"/>
              </a:lnSpc>
              <a:buFont typeface="+mj-lt"/>
              <a:buAutoNum type="alphaLcPeriod"/>
            </a:pPr>
            <a:r>
              <a:rPr lang="de-CH" sz="2000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3 %</a:t>
            </a:r>
          </a:p>
          <a:p>
            <a:pPr marL="457200" indent="-457200">
              <a:lnSpc>
                <a:spcPct val="130000"/>
              </a:lnSpc>
              <a:buFont typeface="+mj-lt"/>
              <a:buAutoNum type="alphaLcPeriod"/>
            </a:pPr>
            <a:r>
              <a:rPr lang="de-CH" sz="2000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0,3 %</a:t>
            </a:r>
          </a:p>
          <a:p>
            <a:pPr marL="457200" indent="-457200">
              <a:lnSpc>
                <a:spcPct val="130000"/>
              </a:lnSpc>
              <a:buFont typeface="+mj-lt"/>
              <a:buAutoNum type="alphaLcPeriod"/>
            </a:pPr>
            <a:r>
              <a:rPr lang="de-CH" sz="2000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0,03 %</a:t>
            </a:r>
            <a:endParaRPr lang="de-CH" sz="2000" dirty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10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/>
          <p:cNvPicPr>
            <a:picLocks noChangeAspect="1"/>
          </p:cNvPicPr>
          <p:nvPr/>
        </p:nvPicPr>
        <p:blipFill rotWithShape="1">
          <a:blip r:embed="rId3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6"/>
          <a:stretch/>
        </p:blipFill>
        <p:spPr>
          <a:xfrm>
            <a:off x="0" y="188913"/>
            <a:ext cx="9144000" cy="6669087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332331" y="764704"/>
            <a:ext cx="8496300" cy="3853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de-CH" sz="2800" b="1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Wasserquiz</a:t>
            </a:r>
            <a:endParaRPr lang="de-CH" sz="2800" b="1" dirty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 marL="357188" indent="-357188">
              <a:lnSpc>
                <a:spcPct val="130000"/>
              </a:lnSpc>
              <a:buFont typeface="+mj-lt"/>
              <a:buAutoNum type="arabicPeriod"/>
            </a:pPr>
            <a:endParaRPr lang="de-CH" sz="2000" dirty="0" smtClean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 marL="457200" indent="-457200">
              <a:lnSpc>
                <a:spcPct val="130000"/>
              </a:lnSpc>
              <a:buFont typeface="+mj-lt"/>
              <a:buAutoNum type="arabicPeriod" startAt="3"/>
            </a:pPr>
            <a:r>
              <a:rPr lang="de-CH" sz="2000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Wann verbraucht man weniger Wasser?</a:t>
            </a:r>
          </a:p>
          <a:p>
            <a:pPr>
              <a:lnSpc>
                <a:spcPct val="130000"/>
              </a:lnSpc>
            </a:pPr>
            <a:endParaRPr lang="de-CH" sz="2000" dirty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30000"/>
              </a:lnSpc>
            </a:pPr>
            <a:endParaRPr lang="de-CH" sz="2000" dirty="0" smtClean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30000"/>
              </a:lnSpc>
            </a:pPr>
            <a:endParaRPr lang="de-CH" sz="2000" dirty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30000"/>
              </a:lnSpc>
            </a:pPr>
            <a:endParaRPr lang="de-CH" sz="2000" dirty="0" smtClean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 marL="457200" indent="-457200">
              <a:lnSpc>
                <a:spcPct val="130000"/>
              </a:lnSpc>
              <a:buFont typeface="+mj-lt"/>
              <a:buAutoNum type="alphaLcPeriod"/>
            </a:pPr>
            <a:r>
              <a:rPr lang="de-CH" sz="2000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Wenn man </a:t>
            </a:r>
            <a:r>
              <a:rPr lang="de-CH" sz="2000" dirty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das Geschirr von </a:t>
            </a:r>
            <a:r>
              <a:rPr lang="de-CH" sz="2000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Hand abwäscht.</a:t>
            </a:r>
          </a:p>
          <a:p>
            <a:pPr marL="457200" indent="-457200">
              <a:lnSpc>
                <a:spcPct val="130000"/>
              </a:lnSpc>
              <a:buFont typeface="+mj-lt"/>
              <a:buAutoNum type="alphaLcPeriod"/>
            </a:pPr>
            <a:r>
              <a:rPr lang="de-CH" sz="2000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Wenn man das Geschirr mit der Spülmaschine abwäscht.</a:t>
            </a:r>
            <a:endParaRPr lang="de-CH" sz="2000" dirty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102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/>
          <p:cNvPicPr>
            <a:picLocks noChangeAspect="1"/>
          </p:cNvPicPr>
          <p:nvPr/>
        </p:nvPicPr>
        <p:blipFill rotWithShape="1">
          <a:blip r:embed="rId3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6"/>
          <a:stretch/>
        </p:blipFill>
        <p:spPr>
          <a:xfrm>
            <a:off x="0" y="188913"/>
            <a:ext cx="9144000" cy="6669087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332331" y="764704"/>
            <a:ext cx="8496300" cy="4253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de-CH" sz="2800" b="1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Wasserquiz</a:t>
            </a:r>
            <a:endParaRPr lang="de-CH" sz="2800" b="1" dirty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 marL="357188" indent="-357188">
              <a:lnSpc>
                <a:spcPct val="130000"/>
              </a:lnSpc>
              <a:buFont typeface="+mj-lt"/>
              <a:buAutoNum type="arabicPeriod"/>
            </a:pPr>
            <a:endParaRPr lang="de-CH" sz="2000" dirty="0" smtClean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 marL="457200" indent="-457200">
              <a:lnSpc>
                <a:spcPct val="130000"/>
              </a:lnSpc>
              <a:buFont typeface="+mj-lt"/>
              <a:buAutoNum type="arabicPeriod" startAt="4"/>
            </a:pPr>
            <a:r>
              <a:rPr lang="de-CH" sz="2000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Wie viel Wasser verbraucht ein Schweizer im Durchschnitt pro Tag?</a:t>
            </a:r>
          </a:p>
          <a:p>
            <a:pPr>
              <a:lnSpc>
                <a:spcPct val="130000"/>
              </a:lnSpc>
            </a:pPr>
            <a:endParaRPr lang="de-CH" sz="2000" dirty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30000"/>
              </a:lnSpc>
            </a:pPr>
            <a:endParaRPr lang="de-CH" sz="2000" dirty="0" smtClean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30000"/>
              </a:lnSpc>
            </a:pPr>
            <a:endParaRPr lang="de-CH" sz="2000" dirty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30000"/>
              </a:lnSpc>
            </a:pPr>
            <a:endParaRPr lang="de-CH" sz="2000" dirty="0" smtClean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 marL="457200" indent="-457200">
              <a:lnSpc>
                <a:spcPct val="130000"/>
              </a:lnSpc>
              <a:buFont typeface="+mj-lt"/>
              <a:buAutoNum type="alphaLcPeriod"/>
            </a:pPr>
            <a:r>
              <a:rPr lang="de-CH" sz="2000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91 Liter</a:t>
            </a:r>
          </a:p>
          <a:p>
            <a:pPr marL="457200" indent="-457200">
              <a:lnSpc>
                <a:spcPct val="130000"/>
              </a:lnSpc>
              <a:buFont typeface="+mj-lt"/>
              <a:buAutoNum type="alphaLcPeriod"/>
            </a:pPr>
            <a:r>
              <a:rPr lang="de-CH" sz="2000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162 Liter</a:t>
            </a:r>
          </a:p>
          <a:p>
            <a:pPr marL="457200" indent="-457200">
              <a:lnSpc>
                <a:spcPct val="130000"/>
              </a:lnSpc>
              <a:buFont typeface="+mj-lt"/>
              <a:buAutoNum type="alphaLcPeriod"/>
            </a:pPr>
            <a:r>
              <a:rPr lang="de-CH" sz="2000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203 Liter</a:t>
            </a:r>
            <a:endParaRPr lang="de-CH" sz="2000" dirty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92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/>
          <p:cNvPicPr>
            <a:picLocks noChangeAspect="1"/>
          </p:cNvPicPr>
          <p:nvPr/>
        </p:nvPicPr>
        <p:blipFill rotWithShape="1">
          <a:blip r:embed="rId3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6"/>
          <a:stretch/>
        </p:blipFill>
        <p:spPr>
          <a:xfrm>
            <a:off x="0" y="188913"/>
            <a:ext cx="9144000" cy="6669087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332331" y="764704"/>
            <a:ext cx="8496300" cy="4253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de-CH" sz="2800" b="1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Wasserquiz</a:t>
            </a:r>
            <a:endParaRPr lang="de-CH" sz="2800" b="1" dirty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 marL="357188" indent="-357188">
              <a:lnSpc>
                <a:spcPct val="130000"/>
              </a:lnSpc>
              <a:buFont typeface="+mj-lt"/>
              <a:buAutoNum type="arabicPeriod"/>
            </a:pPr>
            <a:endParaRPr lang="de-CH" sz="2000" dirty="0" smtClean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 marL="457200" indent="-457200">
              <a:lnSpc>
                <a:spcPct val="130000"/>
              </a:lnSpc>
              <a:buFont typeface="+mj-lt"/>
              <a:buAutoNum type="arabicPeriod" startAt="5"/>
            </a:pPr>
            <a:r>
              <a:rPr lang="de-CH" sz="2000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Wie viel Wasser hat ein Kind in einer ländlichen Gegend in Afrika zur Verfügung?</a:t>
            </a:r>
          </a:p>
          <a:p>
            <a:pPr>
              <a:lnSpc>
                <a:spcPct val="130000"/>
              </a:lnSpc>
            </a:pPr>
            <a:endParaRPr lang="de-CH" sz="2000" dirty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30000"/>
              </a:lnSpc>
            </a:pPr>
            <a:endParaRPr lang="de-CH" sz="2000" dirty="0" smtClean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30000"/>
              </a:lnSpc>
            </a:pPr>
            <a:endParaRPr lang="de-CH" sz="2000" dirty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 marL="457200" indent="-457200">
              <a:lnSpc>
                <a:spcPct val="130000"/>
              </a:lnSpc>
              <a:buFont typeface="+mj-lt"/>
              <a:buAutoNum type="alphaLcPeriod"/>
            </a:pPr>
            <a:r>
              <a:rPr lang="de-CH" sz="2000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20 Liter</a:t>
            </a:r>
          </a:p>
          <a:p>
            <a:pPr marL="457200" indent="-457200">
              <a:lnSpc>
                <a:spcPct val="130000"/>
              </a:lnSpc>
              <a:buFont typeface="+mj-lt"/>
              <a:buAutoNum type="alphaLcPeriod"/>
            </a:pPr>
            <a:r>
              <a:rPr lang="de-CH" sz="2000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40 Liter</a:t>
            </a:r>
          </a:p>
          <a:p>
            <a:pPr marL="457200" indent="-457200">
              <a:lnSpc>
                <a:spcPct val="130000"/>
              </a:lnSpc>
              <a:buFont typeface="+mj-lt"/>
              <a:buAutoNum type="alphaLcPeriod"/>
            </a:pPr>
            <a:r>
              <a:rPr lang="de-CH" sz="2000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60 Liter</a:t>
            </a:r>
            <a:endParaRPr lang="de-CH" sz="2000" dirty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351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/>
          <p:cNvPicPr>
            <a:picLocks noChangeAspect="1"/>
          </p:cNvPicPr>
          <p:nvPr/>
        </p:nvPicPr>
        <p:blipFill rotWithShape="1">
          <a:blip r:embed="rId3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6"/>
          <a:stretch/>
        </p:blipFill>
        <p:spPr>
          <a:xfrm>
            <a:off x="0" y="188913"/>
            <a:ext cx="9144000" cy="6669087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332331" y="764704"/>
            <a:ext cx="8496300" cy="4253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de-CH" sz="2800" b="1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Wasserquiz</a:t>
            </a:r>
            <a:endParaRPr lang="de-CH" sz="2800" b="1" dirty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 marL="357188" indent="-357188">
              <a:lnSpc>
                <a:spcPct val="130000"/>
              </a:lnSpc>
              <a:buFont typeface="+mj-lt"/>
              <a:buAutoNum type="arabicPeriod"/>
            </a:pPr>
            <a:endParaRPr lang="de-CH" sz="2000" dirty="0" smtClean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 marL="457200" indent="-457200">
              <a:lnSpc>
                <a:spcPct val="130000"/>
              </a:lnSpc>
              <a:buFont typeface="+mj-lt"/>
              <a:buAutoNum type="arabicPeriod" startAt="6"/>
            </a:pPr>
            <a:r>
              <a:rPr lang="de-CH" sz="2000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Welcher Anteil des Wassers, das wir in der </a:t>
            </a:r>
            <a:r>
              <a:rPr lang="de-CH" sz="2000" dirty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Schweiz täglich pro </a:t>
            </a:r>
            <a:r>
              <a:rPr lang="de-CH" sz="2000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Person im Haushalt verbrauchen, wird für die Klospülung verwendet?</a:t>
            </a:r>
          </a:p>
          <a:p>
            <a:pPr>
              <a:lnSpc>
                <a:spcPct val="130000"/>
              </a:lnSpc>
            </a:pPr>
            <a:endParaRPr lang="de-CH" sz="2000" dirty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30000"/>
              </a:lnSpc>
            </a:pPr>
            <a:endParaRPr lang="de-CH" sz="2000" dirty="0" smtClean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30000"/>
              </a:lnSpc>
            </a:pPr>
            <a:endParaRPr lang="de-CH" sz="2000" dirty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 marL="457200" indent="-457200">
              <a:lnSpc>
                <a:spcPct val="130000"/>
              </a:lnSpc>
              <a:buFont typeface="+mj-lt"/>
              <a:buAutoNum type="alphaLcPeriod"/>
            </a:pPr>
            <a:r>
              <a:rPr lang="de-CH" sz="2000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5 %</a:t>
            </a:r>
          </a:p>
          <a:p>
            <a:pPr marL="457200" indent="-457200">
              <a:lnSpc>
                <a:spcPct val="130000"/>
              </a:lnSpc>
              <a:buFont typeface="+mj-lt"/>
              <a:buAutoNum type="alphaLcPeriod"/>
            </a:pPr>
            <a:r>
              <a:rPr lang="de-CH" sz="2000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12 %</a:t>
            </a:r>
          </a:p>
          <a:p>
            <a:pPr marL="457200" indent="-457200">
              <a:lnSpc>
                <a:spcPct val="130000"/>
              </a:lnSpc>
              <a:buFont typeface="+mj-lt"/>
              <a:buAutoNum type="alphaLcPeriod"/>
            </a:pPr>
            <a:r>
              <a:rPr lang="de-CH" sz="2000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30 %</a:t>
            </a:r>
            <a:endParaRPr lang="de-CH" sz="2000" dirty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96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/>
          <p:cNvPicPr>
            <a:picLocks noChangeAspect="1"/>
          </p:cNvPicPr>
          <p:nvPr/>
        </p:nvPicPr>
        <p:blipFill rotWithShape="1">
          <a:blip r:embed="rId3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6"/>
          <a:stretch/>
        </p:blipFill>
        <p:spPr>
          <a:xfrm>
            <a:off x="0" y="188913"/>
            <a:ext cx="9144000" cy="6669087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332331" y="764704"/>
            <a:ext cx="8496300" cy="4253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de-CH" sz="2800" b="1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Wasserquiz</a:t>
            </a:r>
            <a:endParaRPr lang="de-CH" sz="2800" b="1" dirty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 marL="357188" indent="-357188">
              <a:lnSpc>
                <a:spcPct val="130000"/>
              </a:lnSpc>
              <a:buFont typeface="+mj-lt"/>
              <a:buAutoNum type="arabicPeriod"/>
            </a:pPr>
            <a:endParaRPr lang="de-CH" sz="2000" dirty="0" smtClean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 marL="457200" indent="-457200">
              <a:lnSpc>
                <a:spcPct val="130000"/>
              </a:lnSpc>
              <a:buFont typeface="+mj-lt"/>
              <a:buAutoNum type="arabicPeriod" startAt="7"/>
            </a:pPr>
            <a:r>
              <a:rPr lang="de-CH" sz="2000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Wie viele Badewannen würde ein Wasserhahn füllen, wenn er ein Jahr lang tropft?</a:t>
            </a:r>
            <a:endParaRPr lang="de-CH" sz="2000" dirty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30000"/>
              </a:lnSpc>
            </a:pPr>
            <a:endParaRPr lang="de-CH" sz="2000" dirty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30000"/>
              </a:lnSpc>
            </a:pPr>
            <a:endParaRPr lang="de-CH" sz="2000" dirty="0" smtClean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30000"/>
              </a:lnSpc>
            </a:pPr>
            <a:endParaRPr lang="de-CH" sz="2000" dirty="0" smtClean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 marL="457200" indent="-457200">
              <a:lnSpc>
                <a:spcPct val="130000"/>
              </a:lnSpc>
              <a:buFont typeface="+mj-lt"/>
              <a:buAutoNum type="alphaLcPeriod"/>
            </a:pPr>
            <a:r>
              <a:rPr lang="de-CH" sz="2000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40 Badewannen</a:t>
            </a:r>
          </a:p>
          <a:p>
            <a:pPr marL="457200" indent="-457200">
              <a:lnSpc>
                <a:spcPct val="130000"/>
              </a:lnSpc>
              <a:buFont typeface="+mj-lt"/>
              <a:buAutoNum type="alphaLcPeriod"/>
            </a:pPr>
            <a:r>
              <a:rPr lang="de-CH" sz="2000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18 Badewannen</a:t>
            </a:r>
          </a:p>
          <a:p>
            <a:pPr marL="457200" indent="-457200">
              <a:lnSpc>
                <a:spcPct val="130000"/>
              </a:lnSpc>
              <a:buFont typeface="+mj-lt"/>
              <a:buAutoNum type="alphaLcPeriod"/>
            </a:pPr>
            <a:r>
              <a:rPr lang="de-CH" sz="2000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7 Badewannen</a:t>
            </a:r>
            <a:endParaRPr lang="de-CH" sz="2000" dirty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678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/>
          <p:cNvPicPr>
            <a:picLocks noChangeAspect="1"/>
          </p:cNvPicPr>
          <p:nvPr/>
        </p:nvPicPr>
        <p:blipFill rotWithShape="1">
          <a:blip r:embed="rId3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6"/>
          <a:stretch/>
        </p:blipFill>
        <p:spPr>
          <a:xfrm>
            <a:off x="0" y="188913"/>
            <a:ext cx="9144000" cy="6669087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332331" y="764704"/>
            <a:ext cx="8496300" cy="4253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de-CH" sz="2800" b="1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Wasserquiz</a:t>
            </a:r>
            <a:endParaRPr lang="de-CH" sz="2800" b="1" dirty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 marL="357188" indent="-357188">
              <a:lnSpc>
                <a:spcPct val="130000"/>
              </a:lnSpc>
              <a:buFont typeface="+mj-lt"/>
              <a:buAutoNum type="arabicPeriod"/>
            </a:pPr>
            <a:endParaRPr lang="de-CH" sz="2000" dirty="0" smtClean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 marL="457200" indent="-457200">
              <a:lnSpc>
                <a:spcPct val="130000"/>
              </a:lnSpc>
              <a:buFont typeface="+mj-lt"/>
              <a:buAutoNum type="arabicPeriod" startAt="8"/>
            </a:pPr>
            <a:r>
              <a:rPr lang="de-CH" sz="2000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In welchem Bereich der Gesellschaft wird weltweit das meiste Wasser verbraucht?</a:t>
            </a:r>
          </a:p>
          <a:p>
            <a:pPr>
              <a:lnSpc>
                <a:spcPct val="130000"/>
              </a:lnSpc>
            </a:pPr>
            <a:endParaRPr lang="de-CH" sz="2000" dirty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30000"/>
              </a:lnSpc>
            </a:pPr>
            <a:endParaRPr lang="de-CH" sz="2000" dirty="0" smtClean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30000"/>
              </a:lnSpc>
            </a:pPr>
            <a:endParaRPr lang="de-CH" sz="2000" dirty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 marL="457200" indent="-457200">
              <a:lnSpc>
                <a:spcPct val="130000"/>
              </a:lnSpc>
              <a:buFont typeface="+mj-lt"/>
              <a:buAutoNum type="alphaLcPeriod"/>
            </a:pPr>
            <a:r>
              <a:rPr lang="de-CH" sz="2000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Haushalt</a:t>
            </a:r>
          </a:p>
          <a:p>
            <a:pPr marL="457200" indent="-457200">
              <a:lnSpc>
                <a:spcPct val="130000"/>
              </a:lnSpc>
              <a:buFont typeface="+mj-lt"/>
              <a:buAutoNum type="alphaLcPeriod"/>
            </a:pPr>
            <a:r>
              <a:rPr lang="de-CH" sz="2000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Landwirtschaft</a:t>
            </a:r>
          </a:p>
          <a:p>
            <a:pPr marL="457200" indent="-457200">
              <a:lnSpc>
                <a:spcPct val="130000"/>
              </a:lnSpc>
              <a:buFont typeface="+mj-lt"/>
              <a:buAutoNum type="alphaLcPeriod"/>
            </a:pPr>
            <a:r>
              <a:rPr lang="de-CH" sz="2000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Industrie</a:t>
            </a:r>
            <a:endParaRPr lang="de-CH" sz="2000" dirty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262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/>
          <p:cNvPicPr>
            <a:picLocks noChangeAspect="1"/>
          </p:cNvPicPr>
          <p:nvPr/>
        </p:nvPicPr>
        <p:blipFill rotWithShape="1">
          <a:blip r:embed="rId3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6"/>
          <a:stretch/>
        </p:blipFill>
        <p:spPr>
          <a:xfrm>
            <a:off x="0" y="188913"/>
            <a:ext cx="9144000" cy="6669087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332331" y="764704"/>
            <a:ext cx="8496300" cy="4253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de-CH" sz="2800" b="1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Wasserquiz</a:t>
            </a:r>
            <a:endParaRPr lang="de-CH" sz="2800" b="1" dirty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 marL="357188" indent="-357188">
              <a:lnSpc>
                <a:spcPct val="130000"/>
              </a:lnSpc>
              <a:buFont typeface="+mj-lt"/>
              <a:buAutoNum type="arabicPeriod"/>
            </a:pPr>
            <a:endParaRPr lang="de-CH" sz="2000" dirty="0" smtClean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 marL="457200" indent="-457200">
              <a:lnSpc>
                <a:spcPct val="130000"/>
              </a:lnSpc>
              <a:buFont typeface="+mj-lt"/>
              <a:buAutoNum type="arabicPeriod" startAt="9"/>
            </a:pPr>
            <a:r>
              <a:rPr lang="de-CH" sz="2000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Eine Jeans besteht aus ca. 450 Gramm Baumwolle.</a:t>
            </a:r>
            <a:br>
              <a:rPr lang="de-CH" sz="2000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</a:br>
            <a:r>
              <a:rPr lang="de-CH" sz="2000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Wie viel Wasser wird benötigt, um diese Menge Baumwolle zu produzieren?</a:t>
            </a:r>
          </a:p>
          <a:p>
            <a:pPr>
              <a:lnSpc>
                <a:spcPct val="130000"/>
              </a:lnSpc>
            </a:pPr>
            <a:endParaRPr lang="de-CH" sz="2000" dirty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30000"/>
              </a:lnSpc>
            </a:pPr>
            <a:endParaRPr lang="de-CH" sz="2000" dirty="0" smtClean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30000"/>
              </a:lnSpc>
            </a:pPr>
            <a:endParaRPr lang="de-CH" sz="2000" dirty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  <a:p>
            <a:pPr marL="457200" indent="-457200">
              <a:lnSpc>
                <a:spcPct val="130000"/>
              </a:lnSpc>
              <a:buFont typeface="+mj-lt"/>
              <a:buAutoNum type="alphaLcPeriod"/>
            </a:pPr>
            <a:r>
              <a:rPr lang="de-CH" sz="2000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120 Liter</a:t>
            </a:r>
          </a:p>
          <a:p>
            <a:pPr marL="457200" indent="-457200">
              <a:lnSpc>
                <a:spcPct val="130000"/>
              </a:lnSpc>
              <a:buFont typeface="+mj-lt"/>
              <a:buAutoNum type="alphaLcPeriod"/>
            </a:pPr>
            <a:r>
              <a:rPr lang="de-CH" sz="2000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1‘200 Liter</a:t>
            </a:r>
          </a:p>
          <a:p>
            <a:pPr marL="457200" indent="-457200">
              <a:lnSpc>
                <a:spcPct val="130000"/>
              </a:lnSpc>
              <a:buFont typeface="+mj-lt"/>
              <a:buAutoNum type="alphaLcPeriod"/>
            </a:pPr>
            <a:r>
              <a:rPr lang="de-CH" sz="2000" dirty="0" smtClean="0">
                <a:solidFill>
                  <a:schemeClr val="tx1"/>
                </a:solidFill>
                <a:effectLst>
                  <a:outerShdw blurRad="50800" dist="76200" dir="5400000" algn="ctr" rotWithShape="0">
                    <a:schemeClr val="bg1"/>
                  </a:outerShdw>
                </a:effectLst>
                <a:latin typeface="Calibri" charset="0"/>
                <a:ea typeface="Calibri" charset="0"/>
                <a:cs typeface="Calibri" charset="0"/>
              </a:rPr>
              <a:t>3‘400 Liter</a:t>
            </a:r>
            <a:endParaRPr lang="de-CH" sz="2000" dirty="0">
              <a:solidFill>
                <a:schemeClr val="tx1"/>
              </a:solidFill>
              <a:effectLst>
                <a:outerShdw blurRad="50800" dist="76200" dir="5400000" algn="ctr" rotWithShape="0">
                  <a:schemeClr val="bg1"/>
                </a:outerShdw>
              </a:effectLst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814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de-CH" sz="9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de-CH" sz="9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A0FDC1EF176014E845E9F54CA3642F8" ma:contentTypeVersion="0" ma:contentTypeDescription="Ein neues Dokument erstellen." ma:contentTypeScope="" ma:versionID="145d731639aeae1d5c3e25ebc554bc9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6c4a6dd5ef775a5269b08f7de37f93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037E31C-F057-4A5E-B21E-E445CFA014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405</Words>
  <Application>Microsoft Office PowerPoint</Application>
  <PresentationFormat>Bildschirmpräsentation (4:3)</PresentationFormat>
  <Paragraphs>144</Paragraphs>
  <Slides>12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Calibri</vt:lpstr>
      <vt:lpstr>Mangal</vt:lpstr>
      <vt:lpstr>Benutzerdefiniertes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kik AG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ben</dc:creator>
  <cp:lastModifiedBy>Reto Braun</cp:lastModifiedBy>
  <cp:revision>125</cp:revision>
  <cp:lastPrinted>2016-12-30T19:02:00Z</cp:lastPrinted>
  <dcterms:created xsi:type="dcterms:W3CDTF">2007-06-08T08:15:33Z</dcterms:created>
  <dcterms:modified xsi:type="dcterms:W3CDTF">2017-02-20T10:49:44Z</dcterms:modified>
</cp:coreProperties>
</file>